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9" r:id="rId4"/>
    <p:sldId id="258" r:id="rId5"/>
    <p:sldId id="260" r:id="rId6"/>
    <p:sldId id="261" r:id="rId7"/>
    <p:sldId id="266" r:id="rId8"/>
    <p:sldId id="262" r:id="rId9"/>
    <p:sldId id="268" r:id="rId10"/>
    <p:sldId id="267" r:id="rId11"/>
    <p:sldId id="264" r:id="rId12"/>
    <p:sldId id="269" r:id="rId13"/>
    <p:sldId id="263"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83" d="100"/>
          <a:sy n="83" d="100"/>
        </p:scale>
        <p:origin x="126" y="3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331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1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25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04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8172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7029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036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246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888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4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22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879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6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186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55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144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518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4/24/2018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69457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woolwichriversidenhw@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520254"/>
            <a:ext cx="8689976" cy="2509213"/>
          </a:xfrm>
        </p:spPr>
        <p:txBody>
          <a:bodyPr/>
          <a:lstStyle/>
          <a:p>
            <a:r>
              <a:rPr lang="en-GB" b="1" dirty="0" smtClean="0"/>
              <a:t>Woolwich Riverside </a:t>
            </a:r>
            <a:endParaRPr lang="en-GB" b="1" dirty="0"/>
          </a:p>
        </p:txBody>
      </p:sp>
      <p:sp>
        <p:nvSpPr>
          <p:cNvPr id="3" name="Subtitle 2"/>
          <p:cNvSpPr>
            <a:spLocks noGrp="1"/>
          </p:cNvSpPr>
          <p:nvPr>
            <p:ph type="subTitle" idx="1"/>
          </p:nvPr>
        </p:nvSpPr>
        <p:spPr>
          <a:xfrm>
            <a:off x="1751012" y="3235246"/>
            <a:ext cx="8689976" cy="1371599"/>
          </a:xfrm>
        </p:spPr>
        <p:txBody>
          <a:bodyPr/>
          <a:lstStyle/>
          <a:p>
            <a:r>
              <a:rPr lang="en-GB" dirty="0" smtClean="0"/>
              <a:t>Neighbourhood watch – strengthening communities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069" y="3806790"/>
            <a:ext cx="2857500" cy="2857500"/>
          </a:xfrm>
          <a:prstGeom prst="rect">
            <a:avLst/>
          </a:prstGeom>
        </p:spPr>
      </p:pic>
    </p:spTree>
    <p:extLst>
      <p:ext uri="{BB962C8B-B14F-4D97-AF65-F5344CB8AC3E}">
        <p14:creationId xmlns:p14="http://schemas.microsoft.com/office/powerpoint/2010/main" val="215608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the police commissioner</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3175" y="2366963"/>
            <a:ext cx="4565649" cy="3424237"/>
          </a:xfrm>
        </p:spPr>
      </p:pic>
    </p:spTree>
    <p:extLst>
      <p:ext uri="{BB962C8B-B14F-4D97-AF65-F5344CB8AC3E}">
        <p14:creationId xmlns:p14="http://schemas.microsoft.com/office/powerpoint/2010/main" val="360593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Does </a:t>
            </a:r>
            <a:r>
              <a:rPr lang="en-GB" b="1" dirty="0" err="1" smtClean="0"/>
              <a:t>nhw</a:t>
            </a:r>
            <a:r>
              <a:rPr lang="en-GB" b="1" dirty="0" smtClean="0"/>
              <a:t> work?</a:t>
            </a:r>
            <a:endParaRPr lang="en-GB" b="1" dirty="0"/>
          </a:p>
        </p:txBody>
      </p:sp>
      <p:sp>
        <p:nvSpPr>
          <p:cNvPr id="3" name="Content Placeholder 2"/>
          <p:cNvSpPr>
            <a:spLocks noGrp="1"/>
          </p:cNvSpPr>
          <p:nvPr>
            <p:ph sz="quarter" idx="13"/>
          </p:nvPr>
        </p:nvSpPr>
        <p:spPr/>
        <p:txBody>
          <a:bodyPr>
            <a:normAutofit fontScale="85000" lnSpcReduction="20000"/>
          </a:bodyPr>
          <a:lstStyle/>
          <a:p>
            <a:r>
              <a:rPr lang="en-GB" dirty="0" smtClean="0"/>
              <a:t>Simply YES!!</a:t>
            </a:r>
          </a:p>
          <a:p>
            <a:r>
              <a:rPr lang="en-GB" dirty="0" smtClean="0"/>
              <a:t>It is proven that by providing a support network and giving crime prevention advice – that it in turn reduces the prospect of crime being </a:t>
            </a:r>
            <a:r>
              <a:rPr lang="en-GB" dirty="0" err="1" smtClean="0"/>
              <a:t>commited</a:t>
            </a:r>
            <a:r>
              <a:rPr lang="en-GB" dirty="0" smtClean="0"/>
              <a:t>.</a:t>
            </a:r>
          </a:p>
          <a:p>
            <a:r>
              <a:rPr lang="en-GB" dirty="0" smtClean="0"/>
              <a:t>Such as – possessions in a car, we advised our members to hide belongings or to take expensive possession out of the car – this prevented the car being broken into.</a:t>
            </a:r>
          </a:p>
          <a:p>
            <a:r>
              <a:rPr lang="en-GB" dirty="0" smtClean="0"/>
              <a:t>If a crime has been committed in your area the co-ordinator is informed by the local </a:t>
            </a:r>
            <a:r>
              <a:rPr lang="en-GB" dirty="0" err="1" smtClean="0"/>
              <a:t>snt</a:t>
            </a:r>
            <a:r>
              <a:rPr lang="en-GB" dirty="0" smtClean="0"/>
              <a:t> team and then advises the members what to look out for.  Thus this then prevents further crime from happening.</a:t>
            </a:r>
          </a:p>
          <a:p>
            <a:r>
              <a:rPr lang="en-GB" dirty="0" smtClean="0"/>
              <a:t>We can set up no cold calling zones, put up signage and know that we all support each other.</a:t>
            </a:r>
            <a:endParaRPr lang="en-GB" dirty="0"/>
          </a:p>
        </p:txBody>
      </p:sp>
    </p:spTree>
    <p:extLst>
      <p:ext uri="{BB962C8B-B14F-4D97-AF65-F5344CB8AC3E}">
        <p14:creationId xmlns:p14="http://schemas.microsoft.com/office/powerpoint/2010/main" val="400764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10" y="411938"/>
            <a:ext cx="2321396" cy="309519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918" y="2912967"/>
            <a:ext cx="1965741" cy="361515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192" y="572947"/>
            <a:ext cx="1845800" cy="328142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3864" y="3507130"/>
            <a:ext cx="2125402" cy="300941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729" y="125395"/>
            <a:ext cx="2036659" cy="366827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9835" y="3320914"/>
            <a:ext cx="1902290" cy="3381849"/>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1191" y="408865"/>
            <a:ext cx="2538606" cy="3384808"/>
          </a:xfrm>
          <a:prstGeom prst="rect">
            <a:avLst/>
          </a:prstGeom>
        </p:spPr>
      </p:pic>
    </p:spTree>
    <p:extLst>
      <p:ext uri="{BB962C8B-B14F-4D97-AF65-F5344CB8AC3E}">
        <p14:creationId xmlns:p14="http://schemas.microsoft.com/office/powerpoint/2010/main" val="309139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 how can I get involved?</a:t>
            </a:r>
            <a:endParaRPr lang="en-GB" b="1" dirty="0"/>
          </a:p>
        </p:txBody>
      </p:sp>
      <p:sp>
        <p:nvSpPr>
          <p:cNvPr id="3" name="Content Placeholder 2"/>
          <p:cNvSpPr>
            <a:spLocks noGrp="1"/>
          </p:cNvSpPr>
          <p:nvPr>
            <p:ph sz="quarter" idx="13"/>
          </p:nvPr>
        </p:nvSpPr>
        <p:spPr/>
        <p:txBody>
          <a:bodyPr/>
          <a:lstStyle/>
          <a:p>
            <a:r>
              <a:rPr lang="en-GB" dirty="0" smtClean="0"/>
              <a:t>Attend our </a:t>
            </a:r>
            <a:r>
              <a:rPr lang="en-GB" dirty="0" err="1" smtClean="0"/>
              <a:t>nhw</a:t>
            </a:r>
            <a:r>
              <a:rPr lang="en-GB" dirty="0" smtClean="0"/>
              <a:t> meetings every couple of months</a:t>
            </a:r>
          </a:p>
          <a:p>
            <a:r>
              <a:rPr lang="en-GB" dirty="0" smtClean="0"/>
              <a:t>join and become part of a budding network of support and advice</a:t>
            </a:r>
          </a:p>
          <a:p>
            <a:r>
              <a:rPr lang="en-GB" dirty="0" smtClean="0"/>
              <a:t>Become a co-ordinator for the </a:t>
            </a:r>
            <a:r>
              <a:rPr lang="en-GB" dirty="0" err="1" smtClean="0"/>
              <a:t>nhw</a:t>
            </a:r>
            <a:endParaRPr lang="en-GB" dirty="0" smtClean="0"/>
          </a:p>
          <a:p>
            <a:r>
              <a:rPr lang="en-GB" dirty="0" smtClean="0"/>
              <a:t>Come to the ward panel meetings</a:t>
            </a:r>
          </a:p>
          <a:p>
            <a:r>
              <a:rPr lang="en-GB" dirty="0" smtClean="0"/>
              <a:t>If you live in a council estate – come along to the housing panel meeting</a:t>
            </a:r>
          </a:p>
        </p:txBody>
      </p:sp>
    </p:spTree>
    <p:extLst>
      <p:ext uri="{BB962C8B-B14F-4D97-AF65-F5344CB8AC3E}">
        <p14:creationId xmlns:p14="http://schemas.microsoft.com/office/powerpoint/2010/main" val="404110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Nhw</a:t>
            </a:r>
            <a:r>
              <a:rPr lang="en-GB" b="1" dirty="0" smtClean="0"/>
              <a:t> Contact details</a:t>
            </a:r>
            <a:endParaRPr lang="en-GB" b="1" dirty="0"/>
          </a:p>
        </p:txBody>
      </p:sp>
      <p:sp>
        <p:nvSpPr>
          <p:cNvPr id="3" name="Content Placeholder 2"/>
          <p:cNvSpPr>
            <a:spLocks noGrp="1"/>
          </p:cNvSpPr>
          <p:nvPr>
            <p:ph sz="quarter" idx="13"/>
          </p:nvPr>
        </p:nvSpPr>
        <p:spPr/>
        <p:txBody>
          <a:bodyPr/>
          <a:lstStyle/>
          <a:p>
            <a:r>
              <a:rPr lang="en-GB" dirty="0" smtClean="0"/>
              <a:t>Facebook:	Woolwich riverside ward </a:t>
            </a:r>
            <a:r>
              <a:rPr lang="en-GB" dirty="0" err="1" smtClean="0"/>
              <a:t>nhw</a:t>
            </a:r>
            <a:endParaRPr lang="en-GB" dirty="0" smtClean="0"/>
          </a:p>
          <a:p>
            <a:r>
              <a:rPr lang="en-GB" dirty="0" smtClean="0"/>
              <a:t>Twitter:	@</a:t>
            </a:r>
            <a:r>
              <a:rPr lang="en-GB" dirty="0" err="1" smtClean="0"/>
              <a:t>nhwwoolriver</a:t>
            </a:r>
            <a:r>
              <a:rPr lang="en-GB" dirty="0" smtClean="0"/>
              <a:t> - </a:t>
            </a:r>
            <a:r>
              <a:rPr lang="en-GB" dirty="0" err="1" smtClean="0"/>
              <a:t>woolwichriversidenhw</a:t>
            </a:r>
            <a:endParaRPr lang="en-GB" dirty="0" smtClean="0"/>
          </a:p>
          <a:p>
            <a:r>
              <a:rPr lang="en-GB" dirty="0" smtClean="0"/>
              <a:t>Email:		</a:t>
            </a:r>
            <a:r>
              <a:rPr lang="en-GB" dirty="0" smtClean="0">
                <a:hlinkClick r:id="rId2"/>
              </a:rPr>
              <a:t>woolwichriversidenhw@gmail.com</a:t>
            </a:r>
            <a:endParaRPr lang="en-GB" dirty="0" smtClean="0"/>
          </a:p>
          <a:p>
            <a:r>
              <a:rPr lang="en-GB" dirty="0" smtClean="0"/>
              <a:t>Phone:	07930 016330</a:t>
            </a:r>
          </a:p>
        </p:txBody>
      </p:sp>
    </p:spTree>
    <p:extLst>
      <p:ext uri="{BB962C8B-B14F-4D97-AF65-F5344CB8AC3E}">
        <p14:creationId xmlns:p14="http://schemas.microsoft.com/office/powerpoint/2010/main" val="375365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neighbourhood watch?</a:t>
            </a:r>
            <a:endParaRPr lang="en-GB" b="1" dirty="0"/>
          </a:p>
        </p:txBody>
      </p:sp>
      <p:sp>
        <p:nvSpPr>
          <p:cNvPr id="3" name="Content Placeholder 2"/>
          <p:cNvSpPr>
            <a:spLocks noGrp="1"/>
          </p:cNvSpPr>
          <p:nvPr>
            <p:ph sz="quarter" idx="13"/>
          </p:nvPr>
        </p:nvSpPr>
        <p:spPr/>
        <p:txBody>
          <a:bodyPr/>
          <a:lstStyle/>
          <a:p>
            <a:r>
              <a:rPr lang="en-GB" dirty="0" smtClean="0"/>
              <a:t>Its about building community spirit by creating a strong support network</a:t>
            </a:r>
          </a:p>
          <a:p>
            <a:r>
              <a:rPr lang="en-GB" dirty="0" smtClean="0"/>
              <a:t>Looking out for our neighbours</a:t>
            </a:r>
          </a:p>
          <a:p>
            <a:r>
              <a:rPr lang="en-GB" dirty="0" smtClean="0"/>
              <a:t>Taking pride in where we live</a:t>
            </a:r>
          </a:p>
          <a:p>
            <a:r>
              <a:rPr lang="en-GB" dirty="0" smtClean="0"/>
              <a:t>Wanting to live is a lower crime area</a:t>
            </a:r>
          </a:p>
          <a:p>
            <a:r>
              <a:rPr lang="en-GB" dirty="0" smtClean="0"/>
              <a:t>We never advocate you putting yourself or others in danger</a:t>
            </a:r>
          </a:p>
          <a:p>
            <a:r>
              <a:rPr lang="en-GB" dirty="0" smtClean="0"/>
              <a:t>We ask if you see something that wrong happening – to report it – that’s all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924" y="3120133"/>
            <a:ext cx="1271213" cy="1271213"/>
          </a:xfrm>
          <a:prstGeom prst="rect">
            <a:avLst/>
          </a:prstGeom>
        </p:spPr>
      </p:pic>
    </p:spTree>
    <p:extLst>
      <p:ext uri="{BB962C8B-B14F-4D97-AF65-F5344CB8AC3E}">
        <p14:creationId xmlns:p14="http://schemas.microsoft.com/office/powerpoint/2010/main" val="1996729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 story</a:t>
            </a:r>
            <a:endParaRPr lang="en-GB" b="1" dirty="0"/>
          </a:p>
        </p:txBody>
      </p:sp>
      <p:sp>
        <p:nvSpPr>
          <p:cNvPr id="3" name="Content Placeholder 2"/>
          <p:cNvSpPr>
            <a:spLocks noGrp="1"/>
          </p:cNvSpPr>
          <p:nvPr>
            <p:ph sz="quarter" idx="13"/>
          </p:nvPr>
        </p:nvSpPr>
        <p:spPr/>
        <p:txBody>
          <a:bodyPr>
            <a:normAutofit fontScale="85000" lnSpcReduction="20000"/>
          </a:bodyPr>
          <a:lstStyle/>
          <a:p>
            <a:r>
              <a:rPr lang="en-GB" dirty="0" smtClean="0"/>
              <a:t>About 2-3 years ago my family, as many do, witnessed a lot of drug activity where we lived.  Our youngest child was 6/7 years old with an anxiety issue.  My husband is also not well.</a:t>
            </a:r>
          </a:p>
          <a:p>
            <a:r>
              <a:rPr lang="en-GB" dirty="0" smtClean="0"/>
              <a:t>We actively reported any activity in our area and was quite confrontational with the perps,  this led to my husband being attacked and warned off the reporti</a:t>
            </a:r>
            <a:r>
              <a:rPr lang="en-GB" dirty="0"/>
              <a:t>n</a:t>
            </a:r>
            <a:r>
              <a:rPr lang="en-GB" dirty="0" smtClean="0"/>
              <a:t>g.</a:t>
            </a:r>
          </a:p>
          <a:p>
            <a:r>
              <a:rPr lang="en-GB" dirty="0" smtClean="0"/>
              <a:t>This just led me to want to do more to get rid of this bad scourge on the area which I lived.</a:t>
            </a:r>
          </a:p>
          <a:p>
            <a:r>
              <a:rPr lang="en-GB" dirty="0" smtClean="0"/>
              <a:t>The safer neighbourhood team came on board and supported my family at this time.  They stood out in all weathers in the middle of my estate and became a constant presence.</a:t>
            </a:r>
          </a:p>
          <a:p>
            <a:r>
              <a:rPr lang="en-GB" dirty="0" smtClean="0"/>
              <a:t>Other neighbours also reported such activates to the police and they acted very quickly, using our information to move the perps off our estate.</a:t>
            </a:r>
          </a:p>
          <a:p>
            <a:r>
              <a:rPr lang="en-GB" dirty="0" smtClean="0"/>
              <a:t>So my story begins…..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13390" y="533586"/>
            <a:ext cx="1921266" cy="1440950"/>
          </a:xfrm>
          <a:prstGeom prst="rect">
            <a:avLst/>
          </a:prstGeom>
        </p:spPr>
      </p:pic>
    </p:spTree>
    <p:extLst>
      <p:ext uri="{BB962C8B-B14F-4D97-AF65-F5344CB8AC3E}">
        <p14:creationId xmlns:p14="http://schemas.microsoft.com/office/powerpoint/2010/main" val="210506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Woolwich riverside </a:t>
            </a:r>
            <a:r>
              <a:rPr lang="en-GB" b="1" dirty="0" err="1" smtClean="0"/>
              <a:t>nhw</a:t>
            </a:r>
            <a:r>
              <a:rPr lang="en-GB" b="1" dirty="0" smtClean="0"/>
              <a:t> so far</a:t>
            </a:r>
            <a:endParaRPr lang="en-GB" b="1" dirty="0"/>
          </a:p>
        </p:txBody>
      </p:sp>
      <p:sp>
        <p:nvSpPr>
          <p:cNvPr id="3" name="Content Placeholder 2"/>
          <p:cNvSpPr>
            <a:spLocks noGrp="1"/>
          </p:cNvSpPr>
          <p:nvPr>
            <p:ph sz="quarter" idx="13"/>
          </p:nvPr>
        </p:nvSpPr>
        <p:spPr/>
        <p:txBody>
          <a:bodyPr/>
          <a:lstStyle/>
          <a:p>
            <a:r>
              <a:rPr lang="en-GB" dirty="0" smtClean="0"/>
              <a:t>A year ago there were no active neighbourhood watches in our area</a:t>
            </a:r>
          </a:p>
          <a:p>
            <a:r>
              <a:rPr lang="en-GB" dirty="0" smtClean="0"/>
              <a:t>Since </a:t>
            </a:r>
            <a:r>
              <a:rPr lang="en-GB" dirty="0" err="1" smtClean="0"/>
              <a:t>july</a:t>
            </a:r>
            <a:r>
              <a:rPr lang="en-GB" dirty="0" smtClean="0"/>
              <a:t> last year over 250 people have shown interest or joined our </a:t>
            </a:r>
            <a:r>
              <a:rPr lang="en-GB" dirty="0" err="1" smtClean="0"/>
              <a:t>nhw</a:t>
            </a:r>
            <a:endParaRPr lang="en-GB" dirty="0" smtClean="0"/>
          </a:p>
          <a:p>
            <a:r>
              <a:rPr lang="en-GB" dirty="0" smtClean="0"/>
              <a:t>New watches have been set up by new co-ordinators with support</a:t>
            </a:r>
          </a:p>
          <a:p>
            <a:r>
              <a:rPr lang="en-GB" dirty="0" smtClean="0"/>
              <a:t>We promote community involvement 100%</a:t>
            </a:r>
          </a:p>
          <a:p>
            <a:r>
              <a:rPr lang="en-GB" dirty="0" smtClean="0"/>
              <a:t>I was asked to be a guest speaker at a crime reduction conference on reducing crime in our community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80397"/>
            <a:ext cx="1472415" cy="1472415"/>
          </a:xfrm>
          <a:prstGeom prst="rect">
            <a:avLst/>
          </a:prstGeom>
        </p:spPr>
      </p:pic>
    </p:spTree>
    <p:extLst>
      <p:ext uri="{BB962C8B-B14F-4D97-AF65-F5344CB8AC3E}">
        <p14:creationId xmlns:p14="http://schemas.microsoft.com/office/powerpoint/2010/main" val="352345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birth of Woolwich riverside </a:t>
            </a:r>
            <a:r>
              <a:rPr lang="en-GB" b="1" dirty="0" err="1" smtClean="0"/>
              <a:t>nhw</a:t>
            </a:r>
            <a:endParaRPr lang="en-GB" b="1" dirty="0"/>
          </a:p>
        </p:txBody>
      </p:sp>
      <p:sp>
        <p:nvSpPr>
          <p:cNvPr id="3" name="Content Placeholder 2"/>
          <p:cNvSpPr>
            <a:spLocks noGrp="1"/>
          </p:cNvSpPr>
          <p:nvPr>
            <p:ph sz="quarter" idx="13"/>
          </p:nvPr>
        </p:nvSpPr>
        <p:spPr/>
        <p:txBody>
          <a:bodyPr>
            <a:normAutofit fontScale="92500"/>
          </a:bodyPr>
          <a:lstStyle/>
          <a:p>
            <a:r>
              <a:rPr lang="en-GB" dirty="0" smtClean="0"/>
              <a:t>In </a:t>
            </a:r>
            <a:r>
              <a:rPr lang="en-GB" dirty="0" err="1" smtClean="0"/>
              <a:t>june</a:t>
            </a:r>
            <a:r>
              <a:rPr lang="en-GB" dirty="0" smtClean="0"/>
              <a:t> last year I was approached by pc </a:t>
            </a:r>
            <a:r>
              <a:rPr lang="en-GB" dirty="0" err="1" smtClean="0"/>
              <a:t>scott</a:t>
            </a:r>
            <a:r>
              <a:rPr lang="en-GB" dirty="0" smtClean="0"/>
              <a:t> </a:t>
            </a:r>
            <a:r>
              <a:rPr lang="en-GB" dirty="0" err="1" smtClean="0"/>
              <a:t>webb</a:t>
            </a:r>
            <a:r>
              <a:rPr lang="en-GB" dirty="0" smtClean="0"/>
              <a:t> of the safer neighbourhood team to start a neighbourhood watch in my area.  He offered support and invited me to a </a:t>
            </a:r>
            <a:r>
              <a:rPr lang="en-GB" dirty="0" err="1" smtClean="0"/>
              <a:t>nhw</a:t>
            </a:r>
            <a:r>
              <a:rPr lang="en-GB" dirty="0" smtClean="0"/>
              <a:t> conference for Greenwich.</a:t>
            </a:r>
          </a:p>
          <a:p>
            <a:r>
              <a:rPr lang="en-GB" dirty="0" smtClean="0"/>
              <a:t>I attended my 1</a:t>
            </a:r>
            <a:r>
              <a:rPr lang="en-GB" baseline="30000" dirty="0" smtClean="0"/>
              <a:t>st</a:t>
            </a:r>
            <a:r>
              <a:rPr lang="en-GB" dirty="0" smtClean="0"/>
              <a:t> conference and was asked to join the top table of co-ordinators who would mould and shape </a:t>
            </a:r>
            <a:r>
              <a:rPr lang="en-GB" dirty="0" err="1" smtClean="0"/>
              <a:t>nhw</a:t>
            </a:r>
            <a:r>
              <a:rPr lang="en-GB" dirty="0" smtClean="0"/>
              <a:t> in Greenwich!</a:t>
            </a:r>
          </a:p>
          <a:p>
            <a:r>
              <a:rPr lang="en-GB" dirty="0" smtClean="0"/>
              <a:t>So from there I started </a:t>
            </a:r>
            <a:r>
              <a:rPr lang="en-GB" dirty="0" err="1" smtClean="0"/>
              <a:t>facebook</a:t>
            </a:r>
            <a:r>
              <a:rPr lang="en-GB" dirty="0" smtClean="0"/>
              <a:t> and twitter pages for the whole of the riverside ward.  </a:t>
            </a:r>
          </a:p>
          <a:p>
            <a:r>
              <a:rPr lang="en-GB" dirty="0" smtClean="0"/>
              <a:t>I was appointed the NHW community engagement co-ordinator for the entire ward</a:t>
            </a:r>
          </a:p>
          <a:p>
            <a:endParaRPr lang="en-GB" dirty="0"/>
          </a:p>
        </p:txBody>
      </p:sp>
    </p:spTree>
    <p:extLst>
      <p:ext uri="{BB962C8B-B14F-4D97-AF65-F5344CB8AC3E}">
        <p14:creationId xmlns:p14="http://schemas.microsoft.com/office/powerpoint/2010/main" val="2202009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Coffee &amp; conversation</a:t>
            </a:r>
            <a:endParaRPr lang="en-GB" b="1" dirty="0"/>
          </a:p>
        </p:txBody>
      </p:sp>
      <p:sp>
        <p:nvSpPr>
          <p:cNvPr id="3" name="Content Placeholder 2"/>
          <p:cNvSpPr>
            <a:spLocks noGrp="1"/>
          </p:cNvSpPr>
          <p:nvPr>
            <p:ph sz="quarter" idx="13"/>
          </p:nvPr>
        </p:nvSpPr>
        <p:spPr/>
        <p:txBody>
          <a:bodyPr>
            <a:normAutofit fontScale="70000" lnSpcReduction="20000"/>
          </a:bodyPr>
          <a:lstStyle/>
          <a:p>
            <a:r>
              <a:rPr lang="en-GB" dirty="0" smtClean="0"/>
              <a:t>Woolwich riverside is a unique area, a very diverse community ranging from tree lined Victorian terraces, exclusive riverside developments and of course council estates and housing.</a:t>
            </a:r>
          </a:p>
          <a:p>
            <a:r>
              <a:rPr lang="en-GB" dirty="0" smtClean="0"/>
              <a:t>So if I just called a </a:t>
            </a:r>
            <a:r>
              <a:rPr lang="en-GB" dirty="0" err="1" smtClean="0"/>
              <a:t>nhw</a:t>
            </a:r>
            <a:r>
              <a:rPr lang="en-GB" dirty="0" smtClean="0"/>
              <a:t> meeting would people come? The simple answer is no</a:t>
            </a:r>
          </a:p>
          <a:p>
            <a:r>
              <a:rPr lang="en-GB" dirty="0" smtClean="0"/>
              <a:t>So I came up with ‘coffee &amp; conversation’, this is a informal meeting, held in a central location, where we bring together the community and the police and offer crime prevention advice and support, we also provide free tea and coffee.</a:t>
            </a:r>
          </a:p>
          <a:p>
            <a:r>
              <a:rPr lang="en-GB" dirty="0" smtClean="0"/>
              <a:t>Our 1</a:t>
            </a:r>
            <a:r>
              <a:rPr lang="en-GB" baseline="30000" dirty="0" smtClean="0"/>
              <a:t>st</a:t>
            </a:r>
            <a:r>
              <a:rPr lang="en-GB" dirty="0" smtClean="0"/>
              <a:t> meeting in the dockyard area saw over 14 people turn up and sign up to </a:t>
            </a:r>
            <a:r>
              <a:rPr lang="en-GB" dirty="0" err="1" smtClean="0"/>
              <a:t>nhw</a:t>
            </a:r>
            <a:r>
              <a:rPr lang="en-GB" dirty="0" smtClean="0"/>
              <a:t> and 2 new </a:t>
            </a:r>
            <a:r>
              <a:rPr lang="en-GB" dirty="0" err="1" smtClean="0"/>
              <a:t>nhw</a:t>
            </a:r>
            <a:r>
              <a:rPr lang="en-GB" dirty="0" smtClean="0"/>
              <a:t> begin – a great start as 1 new member is a start – 14 brilliant!</a:t>
            </a:r>
          </a:p>
          <a:p>
            <a:r>
              <a:rPr lang="en-GB" dirty="0" smtClean="0"/>
              <a:t>We have held 3 other coffee and conversation meetings, both in the dockyard area and in the royal arsenal riverside development – all with new members joining everyday</a:t>
            </a:r>
          </a:p>
          <a:p>
            <a:r>
              <a:rPr lang="en-GB" dirty="0" err="1" smtClean="0"/>
              <a:t>Kinveachey</a:t>
            </a:r>
            <a:r>
              <a:rPr lang="en-GB" dirty="0" smtClean="0"/>
              <a:t> gardens, </a:t>
            </a:r>
            <a:r>
              <a:rPr lang="en-GB" dirty="0" err="1" smtClean="0"/>
              <a:t>heathwood</a:t>
            </a:r>
            <a:r>
              <a:rPr lang="en-GB" dirty="0" smtClean="0"/>
              <a:t> gardens and woodland terrace is one of our new watches started, our 1</a:t>
            </a:r>
            <a:r>
              <a:rPr lang="en-GB" baseline="30000" dirty="0" smtClean="0"/>
              <a:t>st</a:t>
            </a:r>
            <a:r>
              <a:rPr lang="en-GB" dirty="0" smtClean="0"/>
              <a:t> coffee and conversation meeting for them was great.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300" y="466119"/>
            <a:ext cx="2019300" cy="16097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206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028" y="-172574"/>
            <a:ext cx="10364452" cy="1603922"/>
          </a:xfrm>
        </p:spPr>
        <p:txBody>
          <a:bodyPr/>
          <a:lstStyle/>
          <a:p>
            <a:r>
              <a:rPr lang="en-GB" dirty="0" smtClean="0"/>
              <a:t>Coffee &amp; conversation</a:t>
            </a:r>
            <a:endParaRPr lang="en-GB" dirty="0"/>
          </a:p>
        </p:txBody>
      </p:sp>
      <p:pic>
        <p:nvPicPr>
          <p:cNvPr id="14" name="Picture Placeholder 13"/>
          <p:cNvPicPr>
            <a:picLocks noGrp="1" noChangeAspect="1"/>
          </p:cNvPicPr>
          <p:nvPr>
            <p:ph type="pic" idx="15"/>
          </p:nvPr>
        </p:nvPicPr>
        <p:blipFill>
          <a:blip r:embed="rId2">
            <a:extLst>
              <a:ext uri="{28A0092B-C50C-407E-A947-70E740481C1C}">
                <a14:useLocalDpi xmlns:a14="http://schemas.microsoft.com/office/drawing/2010/main" val="0"/>
              </a:ext>
            </a:extLst>
          </a:blip>
          <a:srcRect t="19171" b="19171"/>
          <a:stretch>
            <a:fillRect/>
          </a:stretch>
        </p:blipFill>
        <p:spPr>
          <a:xfrm>
            <a:off x="1632770" y="1900983"/>
            <a:ext cx="4150060" cy="1918661"/>
          </a:xfrm>
        </p:spPr>
      </p:pic>
      <p:pic>
        <p:nvPicPr>
          <p:cNvPr id="15" name="Picture Placeholder 14"/>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1957" t="8809" r="-1957" b="29683"/>
          <a:stretch/>
        </p:blipFill>
        <p:spPr>
          <a:xfrm>
            <a:off x="392809" y="4173226"/>
            <a:ext cx="4576456" cy="2111346"/>
          </a:xfrm>
        </p:spPr>
      </p:pic>
      <p:pic>
        <p:nvPicPr>
          <p:cNvPr id="16" name="Picture Placeholder 15"/>
          <p:cNvPicPr>
            <a:picLocks noGrp="1" noChangeAspect="1"/>
          </p:cNvPicPr>
          <p:nvPr>
            <p:ph type="pic" idx="22"/>
          </p:nvPr>
        </p:nvPicPr>
        <p:blipFill>
          <a:blip r:embed="rId4">
            <a:extLst>
              <a:ext uri="{28A0092B-C50C-407E-A947-70E740481C1C}">
                <a14:useLocalDpi xmlns:a14="http://schemas.microsoft.com/office/drawing/2010/main" val="0"/>
              </a:ext>
            </a:extLst>
          </a:blip>
          <a:srcRect t="19246" b="19246"/>
          <a:stretch>
            <a:fillRect/>
          </a:stretch>
        </p:blipFill>
        <p:spPr>
          <a:xfrm>
            <a:off x="5782830" y="4103296"/>
            <a:ext cx="4881938" cy="2251206"/>
          </a:xfrm>
        </p:spPr>
      </p:pic>
      <p:pic>
        <p:nvPicPr>
          <p:cNvPr id="17" name="Picture Placeholder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068" y="1143410"/>
            <a:ext cx="3757412" cy="281806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5897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Safer neighbourhood team ward panel</a:t>
            </a:r>
            <a:endParaRPr lang="en-GB" b="1" dirty="0"/>
          </a:p>
        </p:txBody>
      </p:sp>
      <p:sp>
        <p:nvSpPr>
          <p:cNvPr id="3" name="Content Placeholder 2"/>
          <p:cNvSpPr>
            <a:spLocks noGrp="1"/>
          </p:cNvSpPr>
          <p:nvPr>
            <p:ph sz="quarter" idx="13"/>
          </p:nvPr>
        </p:nvSpPr>
        <p:spPr/>
        <p:txBody>
          <a:bodyPr>
            <a:normAutofit fontScale="85000" lnSpcReduction="10000"/>
          </a:bodyPr>
          <a:lstStyle/>
          <a:p>
            <a:r>
              <a:rPr lang="en-GB" dirty="0" smtClean="0"/>
              <a:t>This is a quarterly meeting of local residents, people who work and live in the riverside ward and representatives of various council offices come together with the safer neighbourhood police team and set local priorities for the following 3 months.</a:t>
            </a:r>
          </a:p>
          <a:p>
            <a:r>
              <a:rPr lang="en-GB" dirty="0" smtClean="0"/>
              <a:t>It is an opportunity to identify problem areas and concerns which you may have.  </a:t>
            </a:r>
          </a:p>
          <a:p>
            <a:r>
              <a:rPr lang="en-GB" dirty="0" smtClean="0"/>
              <a:t>Everyone is free to attend and details of this are provided on the </a:t>
            </a:r>
            <a:r>
              <a:rPr lang="en-GB" dirty="0" err="1" smtClean="0"/>
              <a:t>facebook</a:t>
            </a:r>
            <a:r>
              <a:rPr lang="en-GB" dirty="0" smtClean="0"/>
              <a:t> pages and in various posters scattered around the ward</a:t>
            </a:r>
          </a:p>
          <a:p>
            <a:r>
              <a:rPr lang="en-GB" dirty="0" smtClean="0"/>
              <a:t>This meeting has an agenda and is documented and everything is open for discussion</a:t>
            </a:r>
          </a:p>
          <a:p>
            <a:r>
              <a:rPr lang="en-GB" dirty="0" smtClean="0"/>
              <a:t>I am the chairperson of the panel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307" y="5077034"/>
            <a:ext cx="3599688" cy="1245108"/>
          </a:xfrm>
          <a:prstGeom prst="rect">
            <a:avLst/>
          </a:prstGeom>
        </p:spPr>
      </p:pic>
    </p:spTree>
    <p:extLst>
      <p:ext uri="{BB962C8B-B14F-4D97-AF65-F5344CB8AC3E}">
        <p14:creationId xmlns:p14="http://schemas.microsoft.com/office/powerpoint/2010/main" val="169267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Crime reduction conference with the </a:t>
            </a:r>
            <a:r>
              <a:rPr lang="en-GB" dirty="0" err="1" smtClean="0"/>
              <a:t>snt</a:t>
            </a:r>
            <a:r>
              <a:rPr lang="en-GB" dirty="0" smtClean="0"/>
              <a:t> and borough commander</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52234" y="2366963"/>
            <a:ext cx="6087532" cy="3424237"/>
          </a:xfrm>
        </p:spPr>
      </p:pic>
    </p:spTree>
    <p:extLst>
      <p:ext uri="{BB962C8B-B14F-4D97-AF65-F5344CB8AC3E}">
        <p14:creationId xmlns:p14="http://schemas.microsoft.com/office/powerpoint/2010/main" val="25969740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85</TotalTime>
  <Words>887</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Droplet</vt:lpstr>
      <vt:lpstr>Woolwich Riverside </vt:lpstr>
      <vt:lpstr>What is neighbourhood watch?</vt:lpstr>
      <vt:lpstr>My story</vt:lpstr>
      <vt:lpstr>Woolwich riverside nhw so far</vt:lpstr>
      <vt:lpstr>The birth of Woolwich riverside nhw</vt:lpstr>
      <vt:lpstr>Coffee &amp; conversation</vt:lpstr>
      <vt:lpstr>Coffee &amp; conversation</vt:lpstr>
      <vt:lpstr>Safer neighbourhood team ward panel</vt:lpstr>
      <vt:lpstr>Crime reduction conference with the snt and borough commander</vt:lpstr>
      <vt:lpstr>Meeting the police commissioner</vt:lpstr>
      <vt:lpstr>Does nhw work?</vt:lpstr>
      <vt:lpstr>PowerPoint Presentation</vt:lpstr>
      <vt:lpstr>So how can I get involved?</vt:lpstr>
      <vt:lpstr>Nhw Contact details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Woolwich Riverside</dc:title>
  <dc:creator>jill briggs</dc:creator>
  <cp:lastModifiedBy>jill briggs</cp:lastModifiedBy>
  <cp:revision>9</cp:revision>
  <dcterms:created xsi:type="dcterms:W3CDTF">2018-04-24T22:29:30Z</dcterms:created>
  <dcterms:modified xsi:type="dcterms:W3CDTF">2018-04-24T23:54:49Z</dcterms:modified>
</cp:coreProperties>
</file>