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4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53" r:id="rId4"/>
    <p:sldMasterId id="2147484366" r:id="rId5"/>
    <p:sldMasterId id="2147484378" r:id="rId6"/>
    <p:sldMasterId id="2147484390" r:id="rId7"/>
  </p:sldMasterIdLst>
  <p:notesMasterIdLst>
    <p:notesMasterId r:id="rId77"/>
  </p:notesMasterIdLst>
  <p:handoutMasterIdLst>
    <p:handoutMasterId r:id="rId78"/>
  </p:handoutMasterIdLst>
  <p:sldIdLst>
    <p:sldId id="260" r:id="rId8"/>
    <p:sldId id="643" r:id="rId9"/>
    <p:sldId id="644" r:id="rId10"/>
    <p:sldId id="649" r:id="rId11"/>
    <p:sldId id="324" r:id="rId12"/>
    <p:sldId id="580" r:id="rId13"/>
    <p:sldId id="581" r:id="rId14"/>
    <p:sldId id="582" r:id="rId15"/>
    <p:sldId id="583" r:id="rId16"/>
    <p:sldId id="584" r:id="rId17"/>
    <p:sldId id="585" r:id="rId18"/>
    <p:sldId id="586" r:id="rId19"/>
    <p:sldId id="587" r:id="rId20"/>
    <p:sldId id="588" r:id="rId21"/>
    <p:sldId id="589" r:id="rId22"/>
    <p:sldId id="590" r:id="rId23"/>
    <p:sldId id="591" r:id="rId24"/>
    <p:sldId id="592" r:id="rId25"/>
    <p:sldId id="593" r:id="rId26"/>
    <p:sldId id="594" r:id="rId27"/>
    <p:sldId id="595" r:id="rId28"/>
    <p:sldId id="596" r:id="rId29"/>
    <p:sldId id="597" r:id="rId30"/>
    <p:sldId id="598" r:id="rId31"/>
    <p:sldId id="599" r:id="rId32"/>
    <p:sldId id="600" r:id="rId33"/>
    <p:sldId id="601" r:id="rId34"/>
    <p:sldId id="602" r:id="rId35"/>
    <p:sldId id="603" r:id="rId36"/>
    <p:sldId id="604" r:id="rId37"/>
    <p:sldId id="605" r:id="rId38"/>
    <p:sldId id="606" r:id="rId39"/>
    <p:sldId id="607" r:id="rId40"/>
    <p:sldId id="608" r:id="rId41"/>
    <p:sldId id="609" r:id="rId42"/>
    <p:sldId id="610" r:id="rId43"/>
    <p:sldId id="611" r:id="rId44"/>
    <p:sldId id="612" r:id="rId45"/>
    <p:sldId id="613" r:id="rId46"/>
    <p:sldId id="614" r:id="rId47"/>
    <p:sldId id="615" r:id="rId48"/>
    <p:sldId id="616" r:id="rId49"/>
    <p:sldId id="617" r:id="rId50"/>
    <p:sldId id="618" r:id="rId51"/>
    <p:sldId id="619" r:id="rId52"/>
    <p:sldId id="620" r:id="rId53"/>
    <p:sldId id="420" r:id="rId54"/>
    <p:sldId id="543" r:id="rId55"/>
    <p:sldId id="431" r:id="rId56"/>
    <p:sldId id="438" r:id="rId57"/>
    <p:sldId id="440" r:id="rId58"/>
    <p:sldId id="443" r:id="rId59"/>
    <p:sldId id="445" r:id="rId60"/>
    <p:sldId id="448" r:id="rId61"/>
    <p:sldId id="648" r:id="rId62"/>
    <p:sldId id="621" r:id="rId63"/>
    <p:sldId id="647" r:id="rId64"/>
    <p:sldId id="650" r:id="rId65"/>
    <p:sldId id="567" r:id="rId66"/>
    <p:sldId id="645" r:id="rId67"/>
    <p:sldId id="622" r:id="rId68"/>
    <p:sldId id="623" r:id="rId69"/>
    <p:sldId id="624" r:id="rId70"/>
    <p:sldId id="625" r:id="rId71"/>
    <p:sldId id="626" r:id="rId72"/>
    <p:sldId id="628" r:id="rId73"/>
    <p:sldId id="630" r:id="rId74"/>
    <p:sldId id="642" r:id="rId75"/>
    <p:sldId id="564" r:id="rId76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D304B39-7D4E-469B-B89B-95EC095B54BA}">
          <p14:sldIdLst>
            <p14:sldId id="260"/>
            <p14:sldId id="643"/>
            <p14:sldId id="644"/>
            <p14:sldId id="649"/>
            <p14:sldId id="324"/>
            <p14:sldId id="580"/>
            <p14:sldId id="581"/>
            <p14:sldId id="582"/>
            <p14:sldId id="583"/>
            <p14:sldId id="584"/>
            <p14:sldId id="585"/>
            <p14:sldId id="586"/>
            <p14:sldId id="587"/>
            <p14:sldId id="588"/>
            <p14:sldId id="589"/>
            <p14:sldId id="590"/>
            <p14:sldId id="591"/>
            <p14:sldId id="592"/>
            <p14:sldId id="593"/>
            <p14:sldId id="594"/>
            <p14:sldId id="595"/>
            <p14:sldId id="596"/>
            <p14:sldId id="597"/>
            <p14:sldId id="598"/>
            <p14:sldId id="599"/>
            <p14:sldId id="600"/>
            <p14:sldId id="601"/>
            <p14:sldId id="602"/>
            <p14:sldId id="603"/>
            <p14:sldId id="604"/>
            <p14:sldId id="605"/>
            <p14:sldId id="606"/>
            <p14:sldId id="607"/>
            <p14:sldId id="608"/>
            <p14:sldId id="609"/>
            <p14:sldId id="610"/>
            <p14:sldId id="611"/>
            <p14:sldId id="612"/>
            <p14:sldId id="613"/>
            <p14:sldId id="614"/>
            <p14:sldId id="615"/>
            <p14:sldId id="616"/>
            <p14:sldId id="617"/>
            <p14:sldId id="618"/>
            <p14:sldId id="619"/>
            <p14:sldId id="620"/>
            <p14:sldId id="420"/>
            <p14:sldId id="543"/>
            <p14:sldId id="431"/>
            <p14:sldId id="438"/>
            <p14:sldId id="440"/>
            <p14:sldId id="443"/>
            <p14:sldId id="445"/>
            <p14:sldId id="448"/>
            <p14:sldId id="648"/>
            <p14:sldId id="621"/>
            <p14:sldId id="647"/>
            <p14:sldId id="650"/>
            <p14:sldId id="567"/>
            <p14:sldId id="645"/>
            <p14:sldId id="622"/>
            <p14:sldId id="623"/>
            <p14:sldId id="624"/>
            <p14:sldId id="625"/>
          </p14:sldIdLst>
        </p14:section>
        <p14:section name="Untitled Section" id="{D9703ABF-7E38-4592-884E-FF783DB9713E}">
          <p14:sldIdLst>
            <p14:sldId id="626"/>
            <p14:sldId id="628"/>
            <p14:sldId id="630"/>
            <p14:sldId id="642"/>
            <p14:sldId id="56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80"/>
    <a:srgbClr val="E73437"/>
    <a:srgbClr val="FFCC99"/>
    <a:srgbClr val="CCECFF"/>
    <a:srgbClr val="FFCCCC"/>
    <a:srgbClr val="FFDEBD"/>
    <a:srgbClr val="FFD3A7"/>
    <a:srgbClr val="FFC9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47" autoAdjust="0"/>
    <p:restoredTop sz="90231" autoAdjust="0"/>
  </p:normalViewPr>
  <p:slideViewPr>
    <p:cSldViewPr snapToGrid="0" showGuides="1">
      <p:cViewPr varScale="1">
        <p:scale>
          <a:sx n="105" d="100"/>
          <a:sy n="105" d="100"/>
        </p:scale>
        <p:origin x="166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2" d="100"/>
          <a:sy n="52" d="100"/>
        </p:scale>
        <p:origin x="295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4.xml"/><Relationship Id="rId82" Type="http://schemas.openxmlformats.org/officeDocument/2006/relationships/tableStyles" Target="tableStyle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4.xml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BFDC84-C592-42D8-AAE4-6D65022A30E3}" type="doc">
      <dgm:prSet loTypeId="urn:microsoft.com/office/officeart/2005/8/layout/lProcess3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877D62A4-280D-41D6-80A1-C0FA3C4CC91A}">
      <dgm:prSet custT="1"/>
      <dgm:spPr>
        <a:solidFill>
          <a:srgbClr val="006680"/>
        </a:solidFill>
      </dgm:spPr>
      <dgm:t>
        <a:bodyPr/>
        <a:lstStyle/>
        <a:p>
          <a:pPr rtl="0"/>
          <a:r>
            <a:rPr lang="en-GB" sz="3000" b="1" u="none" dirty="0">
              <a:latin typeface="Arial" panose="020B0604020202020204" pitchFamily="34" charset="0"/>
              <a:cs typeface="Arial" panose="020B0604020202020204" pitchFamily="34" charset="0"/>
            </a:rPr>
            <a:t>Friends</a:t>
          </a:r>
        </a:p>
      </dgm:t>
    </dgm:pt>
    <dgm:pt modelId="{F6719C24-0761-4F6E-9733-0BE980883B62}" type="parTrans" cxnId="{DFBA5ABF-A709-4A47-8B0D-F8E4BDAFF3B5}">
      <dgm:prSet/>
      <dgm:spPr/>
      <dgm:t>
        <a:bodyPr/>
        <a:lstStyle/>
        <a:p>
          <a:endParaRPr lang="en-GB"/>
        </a:p>
      </dgm:t>
    </dgm:pt>
    <dgm:pt modelId="{0F8DDC08-D1AD-4EF9-8506-7ED77CD26255}" type="sibTrans" cxnId="{DFBA5ABF-A709-4A47-8B0D-F8E4BDAFF3B5}">
      <dgm:prSet/>
      <dgm:spPr/>
      <dgm:t>
        <a:bodyPr/>
        <a:lstStyle/>
        <a:p>
          <a:endParaRPr lang="en-GB"/>
        </a:p>
      </dgm:t>
    </dgm:pt>
    <dgm:pt modelId="{59DB45DC-52F4-47B6-831E-DC73C9E8BFE9}">
      <dgm:prSet custT="1"/>
      <dgm:spPr>
        <a:solidFill>
          <a:srgbClr val="006680"/>
        </a:solidFill>
      </dgm:spPr>
      <dgm:t>
        <a:bodyPr/>
        <a:lstStyle/>
        <a:p>
          <a:pPr rtl="0"/>
          <a:r>
            <a:rPr lang="en-GB" sz="3000" b="1" u="none" dirty="0">
              <a:latin typeface="Arial" panose="020B0604020202020204" pitchFamily="34" charset="0"/>
              <a:cs typeface="Arial" panose="020B0604020202020204" pitchFamily="34" charset="0"/>
            </a:rPr>
            <a:t>SCAMchampions</a:t>
          </a:r>
        </a:p>
      </dgm:t>
    </dgm:pt>
    <dgm:pt modelId="{1B7E0D99-1E13-4364-B5D2-84C5EBF2DCF1}" type="parTrans" cxnId="{AA0A28BE-1524-485A-8F17-09914BBCF092}">
      <dgm:prSet/>
      <dgm:spPr/>
      <dgm:t>
        <a:bodyPr/>
        <a:lstStyle/>
        <a:p>
          <a:endParaRPr lang="en-GB"/>
        </a:p>
      </dgm:t>
    </dgm:pt>
    <dgm:pt modelId="{BBA5DF18-C697-4011-BE44-05960D99A0F9}" type="sibTrans" cxnId="{AA0A28BE-1524-485A-8F17-09914BBCF092}">
      <dgm:prSet/>
      <dgm:spPr/>
      <dgm:t>
        <a:bodyPr/>
        <a:lstStyle/>
        <a:p>
          <a:endParaRPr lang="en-GB"/>
        </a:p>
      </dgm:t>
    </dgm:pt>
    <dgm:pt modelId="{6636A18C-B298-4A07-97A7-B3A99A2B9B35}">
      <dgm:prSet custT="1"/>
      <dgm:spPr>
        <a:solidFill>
          <a:srgbClr val="006680"/>
        </a:solidFill>
      </dgm:spPr>
      <dgm:t>
        <a:bodyPr/>
        <a:lstStyle/>
        <a:p>
          <a:pPr rtl="0"/>
          <a:r>
            <a:rPr lang="en-GB" sz="3000" b="1" u="none" dirty="0">
              <a:latin typeface="Arial" panose="020B0604020202020204" pitchFamily="34" charset="0"/>
              <a:cs typeface="Arial" panose="020B0604020202020204" pitchFamily="34" charset="0"/>
            </a:rPr>
            <a:t>SCAMbassadors</a:t>
          </a:r>
        </a:p>
      </dgm:t>
    </dgm:pt>
    <dgm:pt modelId="{6F19D5E5-5120-4071-9284-D15D37FC6985}" type="parTrans" cxnId="{5DEF4F5C-9F5E-42E5-BAF5-ED075832B174}">
      <dgm:prSet/>
      <dgm:spPr/>
      <dgm:t>
        <a:bodyPr/>
        <a:lstStyle/>
        <a:p>
          <a:endParaRPr lang="en-GB"/>
        </a:p>
      </dgm:t>
    </dgm:pt>
    <dgm:pt modelId="{D48580A1-4E9E-4041-8D6D-2FEF2DD94167}" type="sibTrans" cxnId="{5DEF4F5C-9F5E-42E5-BAF5-ED075832B174}">
      <dgm:prSet/>
      <dgm:spPr/>
      <dgm:t>
        <a:bodyPr/>
        <a:lstStyle/>
        <a:p>
          <a:endParaRPr lang="en-GB"/>
        </a:p>
      </dgm:t>
    </dgm:pt>
    <dgm:pt modelId="{0047F606-8B03-4A83-BF80-B697AE8681EF}">
      <dgm:prSet custT="1"/>
      <dgm:spPr>
        <a:solidFill>
          <a:srgbClr val="006680"/>
        </a:solidFill>
      </dgm:spPr>
      <dgm:t>
        <a:bodyPr/>
        <a:lstStyle/>
        <a:p>
          <a:pPr rtl="0"/>
          <a:r>
            <a:rPr lang="en-GB" sz="3000" b="1" u="none" dirty="0">
              <a:latin typeface="Arial" panose="020B0604020202020204" pitchFamily="34" charset="0"/>
              <a:cs typeface="Arial" panose="020B0604020202020204" pitchFamily="34" charset="0"/>
            </a:rPr>
            <a:t>Organisations</a:t>
          </a:r>
        </a:p>
      </dgm:t>
    </dgm:pt>
    <dgm:pt modelId="{9222B9C8-361D-40DE-B44A-6AD918160B27}" type="parTrans" cxnId="{3EB5F636-7275-4611-BEA5-DFCCB21396F8}">
      <dgm:prSet/>
      <dgm:spPr/>
      <dgm:t>
        <a:bodyPr/>
        <a:lstStyle/>
        <a:p>
          <a:endParaRPr lang="en-GB"/>
        </a:p>
      </dgm:t>
    </dgm:pt>
    <dgm:pt modelId="{BD483716-7958-44E0-95D5-9C79CECA2A62}" type="sibTrans" cxnId="{3EB5F636-7275-4611-BEA5-DFCCB21396F8}">
      <dgm:prSet/>
      <dgm:spPr/>
      <dgm:t>
        <a:bodyPr/>
        <a:lstStyle/>
        <a:p>
          <a:endParaRPr lang="en-GB"/>
        </a:p>
      </dgm:t>
    </dgm:pt>
    <dgm:pt modelId="{71FF8BB9-5073-4088-8C9D-0822339D400F}" type="pres">
      <dgm:prSet presAssocID="{09BFDC84-C592-42D8-AAE4-6D65022A30E3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A4094DEC-8876-4779-9B42-86375032396D}" type="pres">
      <dgm:prSet presAssocID="{877D62A4-280D-41D6-80A1-C0FA3C4CC91A}" presName="horFlow" presStyleCnt="0"/>
      <dgm:spPr/>
    </dgm:pt>
    <dgm:pt modelId="{175D1294-022C-475E-8973-5E7E8D9BE7A4}" type="pres">
      <dgm:prSet presAssocID="{877D62A4-280D-41D6-80A1-C0FA3C4CC91A}" presName="bigChev" presStyleLbl="node1" presStyleIdx="0" presStyleCnt="4" custScaleX="237271"/>
      <dgm:spPr/>
    </dgm:pt>
    <dgm:pt modelId="{F374210E-C8B1-48EE-AA40-3BED70C9B73E}" type="pres">
      <dgm:prSet presAssocID="{877D62A4-280D-41D6-80A1-C0FA3C4CC91A}" presName="vSp" presStyleCnt="0"/>
      <dgm:spPr/>
    </dgm:pt>
    <dgm:pt modelId="{2FE9BF26-1F25-453C-A4D3-4DC9AA2EFBC5}" type="pres">
      <dgm:prSet presAssocID="{59DB45DC-52F4-47B6-831E-DC73C9E8BFE9}" presName="horFlow" presStyleCnt="0"/>
      <dgm:spPr/>
    </dgm:pt>
    <dgm:pt modelId="{DDAAEC16-B756-4FE1-9EDD-316DA2E10461}" type="pres">
      <dgm:prSet presAssocID="{59DB45DC-52F4-47B6-831E-DC73C9E8BFE9}" presName="bigChev" presStyleLbl="node1" presStyleIdx="1" presStyleCnt="4" custScaleX="237271"/>
      <dgm:spPr/>
    </dgm:pt>
    <dgm:pt modelId="{449020EE-049B-48F7-8328-93DADC59C65A}" type="pres">
      <dgm:prSet presAssocID="{59DB45DC-52F4-47B6-831E-DC73C9E8BFE9}" presName="vSp" presStyleCnt="0"/>
      <dgm:spPr/>
    </dgm:pt>
    <dgm:pt modelId="{4578834E-3036-49CE-97B8-FF0F96D4B0FE}" type="pres">
      <dgm:prSet presAssocID="{6636A18C-B298-4A07-97A7-B3A99A2B9B35}" presName="horFlow" presStyleCnt="0"/>
      <dgm:spPr/>
    </dgm:pt>
    <dgm:pt modelId="{730A0280-6071-4201-B7BF-D5F5D035B61F}" type="pres">
      <dgm:prSet presAssocID="{6636A18C-B298-4A07-97A7-B3A99A2B9B35}" presName="bigChev" presStyleLbl="node1" presStyleIdx="2" presStyleCnt="4" custScaleX="237271"/>
      <dgm:spPr/>
    </dgm:pt>
    <dgm:pt modelId="{66C5DF8E-B1BD-4246-9036-EC516D154C0F}" type="pres">
      <dgm:prSet presAssocID="{6636A18C-B298-4A07-97A7-B3A99A2B9B35}" presName="vSp" presStyleCnt="0"/>
      <dgm:spPr/>
    </dgm:pt>
    <dgm:pt modelId="{A1B6D6DD-5A47-468E-A441-AF288F03BFD4}" type="pres">
      <dgm:prSet presAssocID="{0047F606-8B03-4A83-BF80-B697AE8681EF}" presName="horFlow" presStyleCnt="0"/>
      <dgm:spPr/>
    </dgm:pt>
    <dgm:pt modelId="{EEE13D4B-2F11-400C-95F1-E260911238FA}" type="pres">
      <dgm:prSet presAssocID="{0047F606-8B03-4A83-BF80-B697AE8681EF}" presName="bigChev" presStyleLbl="node1" presStyleIdx="3" presStyleCnt="4" custScaleX="237271"/>
      <dgm:spPr/>
    </dgm:pt>
  </dgm:ptLst>
  <dgm:cxnLst>
    <dgm:cxn modelId="{3EB5F636-7275-4611-BEA5-DFCCB21396F8}" srcId="{09BFDC84-C592-42D8-AAE4-6D65022A30E3}" destId="{0047F606-8B03-4A83-BF80-B697AE8681EF}" srcOrd="3" destOrd="0" parTransId="{9222B9C8-361D-40DE-B44A-6AD918160B27}" sibTransId="{BD483716-7958-44E0-95D5-9C79CECA2A62}"/>
    <dgm:cxn modelId="{D8A0855B-5992-447A-B4FA-F0C0254E458B}" type="presOf" srcId="{877D62A4-280D-41D6-80A1-C0FA3C4CC91A}" destId="{175D1294-022C-475E-8973-5E7E8D9BE7A4}" srcOrd="0" destOrd="0" presId="urn:microsoft.com/office/officeart/2005/8/layout/lProcess3"/>
    <dgm:cxn modelId="{5DEF4F5C-9F5E-42E5-BAF5-ED075832B174}" srcId="{09BFDC84-C592-42D8-AAE4-6D65022A30E3}" destId="{6636A18C-B298-4A07-97A7-B3A99A2B9B35}" srcOrd="2" destOrd="0" parTransId="{6F19D5E5-5120-4071-9284-D15D37FC6985}" sibTransId="{D48580A1-4E9E-4041-8D6D-2FEF2DD94167}"/>
    <dgm:cxn modelId="{25B8D171-3AEF-499E-ABA0-8348ED385E07}" type="presOf" srcId="{0047F606-8B03-4A83-BF80-B697AE8681EF}" destId="{EEE13D4B-2F11-400C-95F1-E260911238FA}" srcOrd="0" destOrd="0" presId="urn:microsoft.com/office/officeart/2005/8/layout/lProcess3"/>
    <dgm:cxn modelId="{0681E69B-3C5A-4FE5-BA50-4A448236FAD5}" type="presOf" srcId="{6636A18C-B298-4A07-97A7-B3A99A2B9B35}" destId="{730A0280-6071-4201-B7BF-D5F5D035B61F}" srcOrd="0" destOrd="0" presId="urn:microsoft.com/office/officeart/2005/8/layout/lProcess3"/>
    <dgm:cxn modelId="{AA0A28BE-1524-485A-8F17-09914BBCF092}" srcId="{09BFDC84-C592-42D8-AAE4-6D65022A30E3}" destId="{59DB45DC-52F4-47B6-831E-DC73C9E8BFE9}" srcOrd="1" destOrd="0" parTransId="{1B7E0D99-1E13-4364-B5D2-84C5EBF2DCF1}" sibTransId="{BBA5DF18-C697-4011-BE44-05960D99A0F9}"/>
    <dgm:cxn modelId="{DFBA5ABF-A709-4A47-8B0D-F8E4BDAFF3B5}" srcId="{09BFDC84-C592-42D8-AAE4-6D65022A30E3}" destId="{877D62A4-280D-41D6-80A1-C0FA3C4CC91A}" srcOrd="0" destOrd="0" parTransId="{F6719C24-0761-4F6E-9733-0BE980883B62}" sibTransId="{0F8DDC08-D1AD-4EF9-8506-7ED77CD26255}"/>
    <dgm:cxn modelId="{966E72E1-2258-4B40-B2E8-7A8578455791}" type="presOf" srcId="{09BFDC84-C592-42D8-AAE4-6D65022A30E3}" destId="{71FF8BB9-5073-4088-8C9D-0822339D400F}" srcOrd="0" destOrd="0" presId="urn:microsoft.com/office/officeart/2005/8/layout/lProcess3"/>
    <dgm:cxn modelId="{EA24CCE5-E2A4-4014-96DF-CCB5786B1CCE}" type="presOf" srcId="{59DB45DC-52F4-47B6-831E-DC73C9E8BFE9}" destId="{DDAAEC16-B756-4FE1-9EDD-316DA2E10461}" srcOrd="0" destOrd="0" presId="urn:microsoft.com/office/officeart/2005/8/layout/lProcess3"/>
    <dgm:cxn modelId="{001D537A-7AD9-44DD-87CF-88B61FC9B937}" type="presParOf" srcId="{71FF8BB9-5073-4088-8C9D-0822339D400F}" destId="{A4094DEC-8876-4779-9B42-86375032396D}" srcOrd="0" destOrd="0" presId="urn:microsoft.com/office/officeart/2005/8/layout/lProcess3"/>
    <dgm:cxn modelId="{AC365B41-DA7E-4EA0-B0A3-500710F04B07}" type="presParOf" srcId="{A4094DEC-8876-4779-9B42-86375032396D}" destId="{175D1294-022C-475E-8973-5E7E8D9BE7A4}" srcOrd="0" destOrd="0" presId="urn:microsoft.com/office/officeart/2005/8/layout/lProcess3"/>
    <dgm:cxn modelId="{60654948-E92E-4E34-8603-B321BE679164}" type="presParOf" srcId="{71FF8BB9-5073-4088-8C9D-0822339D400F}" destId="{F374210E-C8B1-48EE-AA40-3BED70C9B73E}" srcOrd="1" destOrd="0" presId="urn:microsoft.com/office/officeart/2005/8/layout/lProcess3"/>
    <dgm:cxn modelId="{15785017-A443-47AF-BD4E-6A4911E1F9D5}" type="presParOf" srcId="{71FF8BB9-5073-4088-8C9D-0822339D400F}" destId="{2FE9BF26-1F25-453C-A4D3-4DC9AA2EFBC5}" srcOrd="2" destOrd="0" presId="urn:microsoft.com/office/officeart/2005/8/layout/lProcess3"/>
    <dgm:cxn modelId="{4CB1A77B-11B6-469B-A0DA-8E3E9B75E43C}" type="presParOf" srcId="{2FE9BF26-1F25-453C-A4D3-4DC9AA2EFBC5}" destId="{DDAAEC16-B756-4FE1-9EDD-316DA2E10461}" srcOrd="0" destOrd="0" presId="urn:microsoft.com/office/officeart/2005/8/layout/lProcess3"/>
    <dgm:cxn modelId="{5C9F1805-517E-4DF8-BBFA-B571AC5334D8}" type="presParOf" srcId="{71FF8BB9-5073-4088-8C9D-0822339D400F}" destId="{449020EE-049B-48F7-8328-93DADC59C65A}" srcOrd="3" destOrd="0" presId="urn:microsoft.com/office/officeart/2005/8/layout/lProcess3"/>
    <dgm:cxn modelId="{B8A8925C-08B3-42FB-AC08-D2C71B0C2299}" type="presParOf" srcId="{71FF8BB9-5073-4088-8C9D-0822339D400F}" destId="{4578834E-3036-49CE-97B8-FF0F96D4B0FE}" srcOrd="4" destOrd="0" presId="urn:microsoft.com/office/officeart/2005/8/layout/lProcess3"/>
    <dgm:cxn modelId="{C3FF4608-0F87-4C67-8E1A-6EB9E9255E27}" type="presParOf" srcId="{4578834E-3036-49CE-97B8-FF0F96D4B0FE}" destId="{730A0280-6071-4201-B7BF-D5F5D035B61F}" srcOrd="0" destOrd="0" presId="urn:microsoft.com/office/officeart/2005/8/layout/lProcess3"/>
    <dgm:cxn modelId="{AA0C6189-027F-4E1C-95F7-83E0724899ED}" type="presParOf" srcId="{71FF8BB9-5073-4088-8C9D-0822339D400F}" destId="{66C5DF8E-B1BD-4246-9036-EC516D154C0F}" srcOrd="5" destOrd="0" presId="urn:microsoft.com/office/officeart/2005/8/layout/lProcess3"/>
    <dgm:cxn modelId="{9F7B53FA-52AB-4B73-BA93-0FC6356B1F4B}" type="presParOf" srcId="{71FF8BB9-5073-4088-8C9D-0822339D400F}" destId="{A1B6D6DD-5A47-468E-A441-AF288F03BFD4}" srcOrd="6" destOrd="0" presId="urn:microsoft.com/office/officeart/2005/8/layout/lProcess3"/>
    <dgm:cxn modelId="{DCE8184E-D10F-4801-B17C-76302C31C345}" type="presParOf" srcId="{A1B6D6DD-5A47-468E-A441-AF288F03BFD4}" destId="{EEE13D4B-2F11-400C-95F1-E260911238FA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CC799E-3531-4F8C-AB85-2F247F45FA4A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</dgm:pt>
    <dgm:pt modelId="{7D90F783-ABAD-46ED-BDB4-984845991D3C}">
      <dgm:prSet phldrT="[Text]" custT="1"/>
      <dgm:spPr>
        <a:solidFill>
          <a:srgbClr val="E73437"/>
        </a:solidFill>
      </dgm:spPr>
      <dgm:t>
        <a:bodyPr/>
        <a:lstStyle/>
        <a:p>
          <a:r>
            <a:rPr lang="en-GB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£5 – 10 billion</a:t>
          </a:r>
          <a:endParaRPr lang="en-GB" sz="18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1B52A2-0A76-494D-8840-0BC4AE6DF2AD}" type="parTrans" cxnId="{A6540571-69E5-41C7-A696-144FA73B6637}">
      <dgm:prSet/>
      <dgm:spPr/>
      <dgm:t>
        <a:bodyPr/>
        <a:lstStyle/>
        <a:p>
          <a:endParaRPr lang="en-GB" sz="1800" b="1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6E1FE5-F02D-436B-A181-FD3DA3ABB3C8}" type="sibTrans" cxnId="{A6540571-69E5-41C7-A696-144FA73B6637}">
      <dgm:prSet/>
      <dgm:spPr/>
      <dgm:t>
        <a:bodyPr/>
        <a:lstStyle/>
        <a:p>
          <a:endParaRPr lang="en-GB" sz="1800" b="1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5E3641-2C8C-40F0-A07B-FBBB86DE8242}">
      <dgm:prSet phldrT="[Text]" custT="1"/>
      <dgm:spPr>
        <a:solidFill>
          <a:srgbClr val="006680"/>
        </a:solidFill>
      </dgm:spPr>
      <dgm:t>
        <a:bodyPr/>
        <a:lstStyle/>
        <a:p>
          <a:r>
            <a:rPr lang="en-GB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53%</a:t>
          </a:r>
          <a:endParaRPr lang="en-GB" sz="18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505972-073C-4569-A771-D5DB6B1A2C44}" type="parTrans" cxnId="{391842C5-33BB-43DC-A88D-1EE6E70BD6AB}">
      <dgm:prSet/>
      <dgm:spPr/>
      <dgm:t>
        <a:bodyPr/>
        <a:lstStyle/>
        <a:p>
          <a:endParaRPr lang="en-GB" b="1">
            <a:solidFill>
              <a:schemeClr val="bg1"/>
            </a:solidFill>
          </a:endParaRPr>
        </a:p>
      </dgm:t>
    </dgm:pt>
    <dgm:pt modelId="{83E034E1-E90A-42D4-9EE2-D3705CF88DD6}" type="sibTrans" cxnId="{391842C5-33BB-43DC-A88D-1EE6E70BD6AB}">
      <dgm:prSet/>
      <dgm:spPr/>
      <dgm:t>
        <a:bodyPr/>
        <a:lstStyle/>
        <a:p>
          <a:endParaRPr lang="en-GB" b="1">
            <a:solidFill>
              <a:schemeClr val="bg1"/>
            </a:solidFill>
          </a:endParaRPr>
        </a:p>
      </dgm:t>
    </dgm:pt>
    <dgm:pt modelId="{D2FA7232-178C-41CF-A333-B2FAE8129545}">
      <dgm:prSet phldrT="[Text]" custT="1"/>
      <dgm:spPr>
        <a:solidFill>
          <a:srgbClr val="006680"/>
        </a:solidFill>
      </dgm:spPr>
      <dgm:t>
        <a:bodyPr/>
        <a:lstStyle/>
        <a:p>
          <a:r>
            <a:rPr lang="en-GB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Anyone</a:t>
          </a:r>
          <a:endParaRPr lang="en-GB" sz="18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B2A2CEA-87FE-4303-BD84-6FEEBE3239DD}" type="parTrans" cxnId="{7D61EE84-9DAA-4CAA-AB92-3B1AE010B834}">
      <dgm:prSet/>
      <dgm:spPr/>
      <dgm:t>
        <a:bodyPr/>
        <a:lstStyle/>
        <a:p>
          <a:endParaRPr lang="en-GB" b="1">
            <a:solidFill>
              <a:schemeClr val="bg1"/>
            </a:solidFill>
          </a:endParaRPr>
        </a:p>
      </dgm:t>
    </dgm:pt>
    <dgm:pt modelId="{6A26AF2A-9961-4BC5-9869-76D2749DC660}" type="sibTrans" cxnId="{7D61EE84-9DAA-4CAA-AB92-3B1AE010B834}">
      <dgm:prSet/>
      <dgm:spPr/>
      <dgm:t>
        <a:bodyPr/>
        <a:lstStyle/>
        <a:p>
          <a:endParaRPr lang="en-GB" b="1">
            <a:solidFill>
              <a:schemeClr val="bg1"/>
            </a:solidFill>
          </a:endParaRPr>
        </a:p>
      </dgm:t>
    </dgm:pt>
    <dgm:pt modelId="{D0410599-3E90-414E-9C3D-D14BB6658A7A}">
      <dgm:prSet phldrT="[Text]" custT="1"/>
      <dgm:spPr>
        <a:solidFill>
          <a:srgbClr val="E73437"/>
        </a:solidFill>
      </dgm:spPr>
      <dgm:t>
        <a:bodyPr/>
        <a:lstStyle/>
        <a:p>
          <a:r>
            <a:rPr lang="en-GB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5%</a:t>
          </a:r>
          <a:endParaRPr lang="en-GB" sz="18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6A2D5F-B94C-4029-ADF3-BEC44B968ACF}" type="parTrans" cxnId="{CC43AB41-31F1-4646-87AB-5467FDE2D735}">
      <dgm:prSet/>
      <dgm:spPr/>
      <dgm:t>
        <a:bodyPr/>
        <a:lstStyle/>
        <a:p>
          <a:endParaRPr lang="en-GB" b="1">
            <a:solidFill>
              <a:schemeClr val="bg1"/>
            </a:solidFill>
          </a:endParaRPr>
        </a:p>
      </dgm:t>
    </dgm:pt>
    <dgm:pt modelId="{34B307BD-ADB4-4D84-9571-65BB703A43E4}" type="sibTrans" cxnId="{CC43AB41-31F1-4646-87AB-5467FDE2D735}">
      <dgm:prSet/>
      <dgm:spPr/>
      <dgm:t>
        <a:bodyPr/>
        <a:lstStyle/>
        <a:p>
          <a:endParaRPr lang="en-GB" b="1">
            <a:solidFill>
              <a:schemeClr val="bg1"/>
            </a:solidFill>
          </a:endParaRPr>
        </a:p>
      </dgm:t>
    </dgm:pt>
    <dgm:pt modelId="{EFC34F0A-670A-4582-B133-DDDDCC938D5E}">
      <dgm:prSet phldrT="[Text]" custT="1"/>
      <dgm:spPr>
        <a:solidFill>
          <a:srgbClr val="006680"/>
        </a:solidFill>
      </dgm:spPr>
      <dgm:t>
        <a:bodyPr/>
        <a:lstStyle/>
        <a:p>
          <a:r>
            <a:rPr lang="en-GB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Criminals</a:t>
          </a:r>
        </a:p>
      </dgm:t>
    </dgm:pt>
    <dgm:pt modelId="{996FDD3B-C7CC-4746-A507-9DFF02B4A776}" type="parTrans" cxnId="{FE0D825D-8643-4AE3-B524-7959CDF49C64}">
      <dgm:prSet/>
      <dgm:spPr/>
      <dgm:t>
        <a:bodyPr/>
        <a:lstStyle/>
        <a:p>
          <a:endParaRPr lang="en-GB" b="1">
            <a:solidFill>
              <a:schemeClr val="bg1"/>
            </a:solidFill>
          </a:endParaRPr>
        </a:p>
      </dgm:t>
    </dgm:pt>
    <dgm:pt modelId="{E836B645-9AF4-4B62-81A4-8784FAF9B491}" type="sibTrans" cxnId="{FE0D825D-8643-4AE3-B524-7959CDF49C64}">
      <dgm:prSet/>
      <dgm:spPr/>
      <dgm:t>
        <a:bodyPr/>
        <a:lstStyle/>
        <a:p>
          <a:endParaRPr lang="en-GB" b="1">
            <a:solidFill>
              <a:schemeClr val="bg1"/>
            </a:solidFill>
          </a:endParaRPr>
        </a:p>
      </dgm:t>
    </dgm:pt>
    <dgm:pt modelId="{4A3A6C89-3088-4C34-A652-C7A929B0DEAB}" type="pres">
      <dgm:prSet presAssocID="{65CC799E-3531-4F8C-AB85-2F247F45FA4A}" presName="Name0" presStyleCnt="0">
        <dgm:presLayoutVars>
          <dgm:dir/>
          <dgm:resizeHandles val="exact"/>
        </dgm:presLayoutVars>
      </dgm:prSet>
      <dgm:spPr/>
    </dgm:pt>
    <dgm:pt modelId="{908D9268-0D05-4045-80D5-4EBC91763503}" type="pres">
      <dgm:prSet presAssocID="{8A5E3641-2C8C-40F0-A07B-FBBB86DE8242}" presName="Name5" presStyleLbl="vennNode1" presStyleIdx="0" presStyleCnt="5">
        <dgm:presLayoutVars>
          <dgm:bulletEnabled val="1"/>
        </dgm:presLayoutVars>
      </dgm:prSet>
      <dgm:spPr/>
    </dgm:pt>
    <dgm:pt modelId="{1F7B663D-E6BF-45FB-B18C-0E2511359518}" type="pres">
      <dgm:prSet presAssocID="{83E034E1-E90A-42D4-9EE2-D3705CF88DD6}" presName="space" presStyleCnt="0"/>
      <dgm:spPr/>
    </dgm:pt>
    <dgm:pt modelId="{2DC0B2EB-4B33-4CB6-9A3F-1359ED6AC718}" type="pres">
      <dgm:prSet presAssocID="{7D90F783-ABAD-46ED-BDB4-984845991D3C}" presName="Name5" presStyleLbl="vennNode1" presStyleIdx="1" presStyleCnt="5">
        <dgm:presLayoutVars>
          <dgm:bulletEnabled val="1"/>
        </dgm:presLayoutVars>
      </dgm:prSet>
      <dgm:spPr/>
    </dgm:pt>
    <dgm:pt modelId="{25E7616A-F72C-4C3A-8571-4CE67A583CA7}" type="pres">
      <dgm:prSet presAssocID="{B36E1FE5-F02D-436B-A181-FD3DA3ABB3C8}" presName="space" presStyleCnt="0"/>
      <dgm:spPr/>
    </dgm:pt>
    <dgm:pt modelId="{69F7157D-61F9-44E4-B1C9-136F1103E66B}" type="pres">
      <dgm:prSet presAssocID="{D2FA7232-178C-41CF-A333-B2FAE8129545}" presName="Name5" presStyleLbl="vennNode1" presStyleIdx="2" presStyleCnt="5">
        <dgm:presLayoutVars>
          <dgm:bulletEnabled val="1"/>
        </dgm:presLayoutVars>
      </dgm:prSet>
      <dgm:spPr/>
    </dgm:pt>
    <dgm:pt modelId="{6FF204A7-B5A3-4E8C-A09F-0C2E2B29C748}" type="pres">
      <dgm:prSet presAssocID="{6A26AF2A-9961-4BC5-9869-76D2749DC660}" presName="space" presStyleCnt="0"/>
      <dgm:spPr/>
    </dgm:pt>
    <dgm:pt modelId="{7D1CFCF5-D66D-4F37-96D9-96F853FE0F0A}" type="pres">
      <dgm:prSet presAssocID="{D0410599-3E90-414E-9C3D-D14BB6658A7A}" presName="Name5" presStyleLbl="vennNode1" presStyleIdx="3" presStyleCnt="5">
        <dgm:presLayoutVars>
          <dgm:bulletEnabled val="1"/>
        </dgm:presLayoutVars>
      </dgm:prSet>
      <dgm:spPr/>
    </dgm:pt>
    <dgm:pt modelId="{0D200D99-D704-45FC-B579-2EE0F713F780}" type="pres">
      <dgm:prSet presAssocID="{34B307BD-ADB4-4D84-9571-65BB703A43E4}" presName="space" presStyleCnt="0"/>
      <dgm:spPr/>
    </dgm:pt>
    <dgm:pt modelId="{F28D6A85-8BFB-4DB5-B18A-1046F06F1A83}" type="pres">
      <dgm:prSet presAssocID="{EFC34F0A-670A-4582-B133-DDDDCC938D5E}" presName="Name5" presStyleLbl="vennNode1" presStyleIdx="4" presStyleCnt="5">
        <dgm:presLayoutVars>
          <dgm:bulletEnabled val="1"/>
        </dgm:presLayoutVars>
      </dgm:prSet>
      <dgm:spPr/>
    </dgm:pt>
  </dgm:ptLst>
  <dgm:cxnLst>
    <dgm:cxn modelId="{521DBE22-9854-4CF5-A0E9-C1A9CD059D30}" type="presOf" srcId="{EFC34F0A-670A-4582-B133-DDDDCC938D5E}" destId="{F28D6A85-8BFB-4DB5-B18A-1046F06F1A83}" srcOrd="0" destOrd="0" presId="urn:microsoft.com/office/officeart/2005/8/layout/venn3"/>
    <dgm:cxn modelId="{10C03738-0C2F-4435-8CA1-B298C59134C4}" type="presOf" srcId="{65CC799E-3531-4F8C-AB85-2F247F45FA4A}" destId="{4A3A6C89-3088-4C34-A652-C7A929B0DEAB}" srcOrd="0" destOrd="0" presId="urn:microsoft.com/office/officeart/2005/8/layout/venn3"/>
    <dgm:cxn modelId="{3544515B-A672-419F-965B-C4531E8298CF}" type="presOf" srcId="{D0410599-3E90-414E-9C3D-D14BB6658A7A}" destId="{7D1CFCF5-D66D-4F37-96D9-96F853FE0F0A}" srcOrd="0" destOrd="0" presId="urn:microsoft.com/office/officeart/2005/8/layout/venn3"/>
    <dgm:cxn modelId="{FE0D825D-8643-4AE3-B524-7959CDF49C64}" srcId="{65CC799E-3531-4F8C-AB85-2F247F45FA4A}" destId="{EFC34F0A-670A-4582-B133-DDDDCC938D5E}" srcOrd="4" destOrd="0" parTransId="{996FDD3B-C7CC-4746-A507-9DFF02B4A776}" sibTransId="{E836B645-9AF4-4B62-81A4-8784FAF9B491}"/>
    <dgm:cxn modelId="{CC43AB41-31F1-4646-87AB-5467FDE2D735}" srcId="{65CC799E-3531-4F8C-AB85-2F247F45FA4A}" destId="{D0410599-3E90-414E-9C3D-D14BB6658A7A}" srcOrd="3" destOrd="0" parTransId="{0C6A2D5F-B94C-4029-ADF3-BEC44B968ACF}" sibTransId="{34B307BD-ADB4-4D84-9571-65BB703A43E4}"/>
    <dgm:cxn modelId="{E6D96770-9A0D-49FC-B708-E21AC75474F2}" type="presOf" srcId="{7D90F783-ABAD-46ED-BDB4-984845991D3C}" destId="{2DC0B2EB-4B33-4CB6-9A3F-1359ED6AC718}" srcOrd="0" destOrd="0" presId="urn:microsoft.com/office/officeart/2005/8/layout/venn3"/>
    <dgm:cxn modelId="{A6540571-69E5-41C7-A696-144FA73B6637}" srcId="{65CC799E-3531-4F8C-AB85-2F247F45FA4A}" destId="{7D90F783-ABAD-46ED-BDB4-984845991D3C}" srcOrd="1" destOrd="0" parTransId="{851B52A2-0A76-494D-8840-0BC4AE6DF2AD}" sibTransId="{B36E1FE5-F02D-436B-A181-FD3DA3ABB3C8}"/>
    <dgm:cxn modelId="{7D61EE84-9DAA-4CAA-AB92-3B1AE010B834}" srcId="{65CC799E-3531-4F8C-AB85-2F247F45FA4A}" destId="{D2FA7232-178C-41CF-A333-B2FAE8129545}" srcOrd="2" destOrd="0" parTransId="{3B2A2CEA-87FE-4303-BD84-6FEEBE3239DD}" sibTransId="{6A26AF2A-9961-4BC5-9869-76D2749DC660}"/>
    <dgm:cxn modelId="{391842C5-33BB-43DC-A88D-1EE6E70BD6AB}" srcId="{65CC799E-3531-4F8C-AB85-2F247F45FA4A}" destId="{8A5E3641-2C8C-40F0-A07B-FBBB86DE8242}" srcOrd="0" destOrd="0" parTransId="{9D505972-073C-4569-A771-D5DB6B1A2C44}" sibTransId="{83E034E1-E90A-42D4-9EE2-D3705CF88DD6}"/>
    <dgm:cxn modelId="{43D841DE-BBD7-4EC1-9AE5-AFF40E103323}" type="presOf" srcId="{D2FA7232-178C-41CF-A333-B2FAE8129545}" destId="{69F7157D-61F9-44E4-B1C9-136F1103E66B}" srcOrd="0" destOrd="0" presId="urn:microsoft.com/office/officeart/2005/8/layout/venn3"/>
    <dgm:cxn modelId="{15AB73F3-E7B2-4832-A200-79387E82905B}" type="presOf" srcId="{8A5E3641-2C8C-40F0-A07B-FBBB86DE8242}" destId="{908D9268-0D05-4045-80D5-4EBC91763503}" srcOrd="0" destOrd="0" presId="urn:microsoft.com/office/officeart/2005/8/layout/venn3"/>
    <dgm:cxn modelId="{5694D374-E36A-472F-BB1F-8431B9EE41B4}" type="presParOf" srcId="{4A3A6C89-3088-4C34-A652-C7A929B0DEAB}" destId="{908D9268-0D05-4045-80D5-4EBC91763503}" srcOrd="0" destOrd="0" presId="urn:microsoft.com/office/officeart/2005/8/layout/venn3"/>
    <dgm:cxn modelId="{272C6A9B-A1B6-45E1-9DA0-8ABA671628CF}" type="presParOf" srcId="{4A3A6C89-3088-4C34-A652-C7A929B0DEAB}" destId="{1F7B663D-E6BF-45FB-B18C-0E2511359518}" srcOrd="1" destOrd="0" presId="urn:microsoft.com/office/officeart/2005/8/layout/venn3"/>
    <dgm:cxn modelId="{3045CC8C-8ACD-44B2-AFC4-A326324DA78F}" type="presParOf" srcId="{4A3A6C89-3088-4C34-A652-C7A929B0DEAB}" destId="{2DC0B2EB-4B33-4CB6-9A3F-1359ED6AC718}" srcOrd="2" destOrd="0" presId="urn:microsoft.com/office/officeart/2005/8/layout/venn3"/>
    <dgm:cxn modelId="{81CD5E3D-B1AC-4293-AFC0-F47426C16B81}" type="presParOf" srcId="{4A3A6C89-3088-4C34-A652-C7A929B0DEAB}" destId="{25E7616A-F72C-4C3A-8571-4CE67A583CA7}" srcOrd="3" destOrd="0" presId="urn:microsoft.com/office/officeart/2005/8/layout/venn3"/>
    <dgm:cxn modelId="{56C56551-C97B-4B50-B799-F5D9D9997C30}" type="presParOf" srcId="{4A3A6C89-3088-4C34-A652-C7A929B0DEAB}" destId="{69F7157D-61F9-44E4-B1C9-136F1103E66B}" srcOrd="4" destOrd="0" presId="urn:microsoft.com/office/officeart/2005/8/layout/venn3"/>
    <dgm:cxn modelId="{1C1AD308-CE45-46BF-9889-BA4BC1591E90}" type="presParOf" srcId="{4A3A6C89-3088-4C34-A652-C7A929B0DEAB}" destId="{6FF204A7-B5A3-4E8C-A09F-0C2E2B29C748}" srcOrd="5" destOrd="0" presId="urn:microsoft.com/office/officeart/2005/8/layout/venn3"/>
    <dgm:cxn modelId="{3CC5C59F-CEE0-42FA-8C55-81577D2F11BB}" type="presParOf" srcId="{4A3A6C89-3088-4C34-A652-C7A929B0DEAB}" destId="{7D1CFCF5-D66D-4F37-96D9-96F853FE0F0A}" srcOrd="6" destOrd="0" presId="urn:microsoft.com/office/officeart/2005/8/layout/venn3"/>
    <dgm:cxn modelId="{D5EB820D-5DA9-4AE6-80D8-E1713FD3E4C7}" type="presParOf" srcId="{4A3A6C89-3088-4C34-A652-C7A929B0DEAB}" destId="{0D200D99-D704-45FC-B579-2EE0F713F780}" srcOrd="7" destOrd="0" presId="urn:microsoft.com/office/officeart/2005/8/layout/venn3"/>
    <dgm:cxn modelId="{F2A918B9-5B76-475C-B796-109D0E633D97}" type="presParOf" srcId="{4A3A6C89-3088-4C34-A652-C7A929B0DEAB}" destId="{F28D6A85-8BFB-4DB5-B18A-1046F06F1A83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CF34897-DF43-4548-AE96-F8C2BD5C77A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9D146E6-C3DC-4F38-AF2C-570B1263E264}">
      <dgm:prSet custT="1"/>
      <dgm:spPr>
        <a:noFill/>
        <a:ln>
          <a:noFill/>
        </a:ln>
      </dgm:spPr>
      <dgm:t>
        <a:bodyPr/>
        <a:lstStyle/>
        <a:p>
          <a:pPr rtl="0"/>
          <a:r>
            <a:rPr lang="en-GB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Talk</a:t>
          </a:r>
        </a:p>
      </dgm:t>
    </dgm:pt>
    <dgm:pt modelId="{5F2DE7D3-19DE-4265-BA0F-6E787D509495}" type="parTrans" cxnId="{A0ABB18C-C20D-432A-A200-D207A4B46B74}">
      <dgm:prSet/>
      <dgm:spPr/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849B4F-BC17-4B4B-9CAE-79F6155CEED0}" type="sibTrans" cxnId="{A0ABB18C-C20D-432A-A200-D207A4B46B74}">
      <dgm:prSet/>
      <dgm:spPr>
        <a:ln>
          <a:solidFill>
            <a:schemeClr val="tx1"/>
          </a:solidFill>
        </a:ln>
      </dgm:spPr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C6F6AE-7914-4DC4-9D5B-8FDCA32C6FB1}">
      <dgm:prSet custT="1"/>
      <dgm:spPr>
        <a:noFill/>
        <a:ln>
          <a:noFill/>
        </a:ln>
      </dgm:spPr>
      <dgm:t>
        <a:bodyPr/>
        <a:lstStyle/>
        <a:p>
          <a:pPr rtl="0"/>
          <a:r>
            <a:rPr lang="en-GB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Report</a:t>
          </a:r>
        </a:p>
      </dgm:t>
    </dgm:pt>
    <dgm:pt modelId="{28041595-78C5-4332-BA61-30BC3FCA37C6}" type="parTrans" cxnId="{57ABA252-09EC-49F7-A015-A885CD8ED81C}">
      <dgm:prSet/>
      <dgm:spPr/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500F3A-273B-4D32-884D-371FB2F9853A}" type="sibTrans" cxnId="{57ABA252-09EC-49F7-A015-A885CD8ED81C}">
      <dgm:prSet/>
      <dgm:spPr/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08B8F6-6375-4AA8-B5B5-35400621C923}">
      <dgm:prSet custT="1"/>
      <dgm:spPr>
        <a:noFill/>
        <a:ln>
          <a:noFill/>
        </a:ln>
      </dgm:spPr>
      <dgm:t>
        <a:bodyPr/>
        <a:lstStyle/>
        <a:p>
          <a:pPr rtl="0"/>
          <a:r>
            <a:rPr lang="en-GB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Contact bank</a:t>
          </a:r>
        </a:p>
      </dgm:t>
    </dgm:pt>
    <dgm:pt modelId="{FA74BF94-B0E1-41D9-B528-98DBBB1EB3FA}" type="parTrans" cxnId="{D28AFB03-B784-431D-A0D7-795FBAE5BA57}">
      <dgm:prSet/>
      <dgm:spPr/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35A028-7114-415E-92E5-2E38B1228594}" type="sibTrans" cxnId="{D28AFB03-B784-431D-A0D7-795FBAE5BA57}">
      <dgm:prSet/>
      <dgm:spPr/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547332-2626-4847-A818-04A78922D875}">
      <dgm:prSet custT="1"/>
      <dgm:spPr>
        <a:noFill/>
        <a:ln>
          <a:noFill/>
        </a:ln>
      </dgm:spPr>
      <dgm:t>
        <a:bodyPr/>
        <a:lstStyle/>
        <a:p>
          <a:pPr rtl="0"/>
          <a:r>
            <a:rPr lang="en-GB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Seek further help</a:t>
          </a:r>
        </a:p>
      </dgm:t>
    </dgm:pt>
    <dgm:pt modelId="{CE2968A3-BA5C-4A40-B67E-7C8C63548321}" type="parTrans" cxnId="{8161E17F-2006-4E15-852B-19FF1CB923E6}">
      <dgm:prSet/>
      <dgm:spPr/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BDD917-5CFB-44E6-8E57-BE6EAD0FDB47}" type="sibTrans" cxnId="{8161E17F-2006-4E15-852B-19FF1CB923E6}">
      <dgm:prSet/>
      <dgm:spPr/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B52392-3BC6-4DD2-82AD-877D22439959}" type="pres">
      <dgm:prSet presAssocID="{9CF34897-DF43-4548-AE96-F8C2BD5C77AF}" presName="Name0" presStyleCnt="0">
        <dgm:presLayoutVars>
          <dgm:chMax val="7"/>
          <dgm:chPref val="7"/>
          <dgm:dir/>
        </dgm:presLayoutVars>
      </dgm:prSet>
      <dgm:spPr/>
    </dgm:pt>
    <dgm:pt modelId="{03B0C240-3FBE-46B4-8CCA-4471902CFE12}" type="pres">
      <dgm:prSet presAssocID="{9CF34897-DF43-4548-AE96-F8C2BD5C77AF}" presName="Name1" presStyleCnt="0"/>
      <dgm:spPr/>
    </dgm:pt>
    <dgm:pt modelId="{BECADF53-7B48-4FD9-940C-938861C272AC}" type="pres">
      <dgm:prSet presAssocID="{9CF34897-DF43-4548-AE96-F8C2BD5C77AF}" presName="cycle" presStyleCnt="0"/>
      <dgm:spPr/>
    </dgm:pt>
    <dgm:pt modelId="{2AD078ED-E40A-47A4-9FE7-DDBFC9BDE295}" type="pres">
      <dgm:prSet presAssocID="{9CF34897-DF43-4548-AE96-F8C2BD5C77AF}" presName="srcNode" presStyleLbl="node1" presStyleIdx="0" presStyleCnt="4"/>
      <dgm:spPr/>
    </dgm:pt>
    <dgm:pt modelId="{DB78FFF3-B4D9-4919-BA85-66F43BB0F0AF}" type="pres">
      <dgm:prSet presAssocID="{9CF34897-DF43-4548-AE96-F8C2BD5C77AF}" presName="conn" presStyleLbl="parChTrans1D2" presStyleIdx="0" presStyleCnt="1"/>
      <dgm:spPr/>
    </dgm:pt>
    <dgm:pt modelId="{16E7B2CE-F865-458C-8D8D-DC470F5D252A}" type="pres">
      <dgm:prSet presAssocID="{9CF34897-DF43-4548-AE96-F8C2BD5C77AF}" presName="extraNode" presStyleLbl="node1" presStyleIdx="0" presStyleCnt="4"/>
      <dgm:spPr/>
    </dgm:pt>
    <dgm:pt modelId="{6DB02183-7649-4BD2-A522-2CA0E0B809D8}" type="pres">
      <dgm:prSet presAssocID="{9CF34897-DF43-4548-AE96-F8C2BD5C77AF}" presName="dstNode" presStyleLbl="node1" presStyleIdx="0" presStyleCnt="4"/>
      <dgm:spPr/>
    </dgm:pt>
    <dgm:pt modelId="{AD5A2175-ACDD-4D07-81BE-BF8B9C36790E}" type="pres">
      <dgm:prSet presAssocID="{F9D146E6-C3DC-4F38-AF2C-570B1263E264}" presName="text_1" presStyleLbl="node1" presStyleIdx="0" presStyleCnt="4" custLinFactNeighborY="-11124">
        <dgm:presLayoutVars>
          <dgm:bulletEnabled val="1"/>
        </dgm:presLayoutVars>
      </dgm:prSet>
      <dgm:spPr/>
    </dgm:pt>
    <dgm:pt modelId="{042A5410-9D8C-41B2-B214-E0D4C606D9BE}" type="pres">
      <dgm:prSet presAssocID="{F9D146E6-C3DC-4F38-AF2C-570B1263E264}" presName="accent_1" presStyleCnt="0"/>
      <dgm:spPr/>
    </dgm:pt>
    <dgm:pt modelId="{6BEB2346-0461-401D-96DA-25169C4943F8}" type="pres">
      <dgm:prSet presAssocID="{F9D146E6-C3DC-4F38-AF2C-570B1263E264}" presName="accentRepeatNode" presStyleLbl="solidFgAcc1" presStyleIdx="0" presStyleCnt="4" custLinFactNeighborX="-4060" custLinFactNeighborY="-5831"/>
      <dgm:spPr>
        <a:solidFill>
          <a:srgbClr val="006680"/>
        </a:solidFill>
        <a:ln>
          <a:noFill/>
        </a:ln>
      </dgm:spPr>
    </dgm:pt>
    <dgm:pt modelId="{E37DF817-D094-47F5-B058-C24896A53F7A}" type="pres">
      <dgm:prSet presAssocID="{46C6F6AE-7914-4DC4-9D5B-8FDCA32C6FB1}" presName="text_2" presStyleLbl="node1" presStyleIdx="1" presStyleCnt="4" custLinFactNeighborY="-16030">
        <dgm:presLayoutVars>
          <dgm:bulletEnabled val="1"/>
        </dgm:presLayoutVars>
      </dgm:prSet>
      <dgm:spPr/>
    </dgm:pt>
    <dgm:pt modelId="{1000BE37-D9D1-4FC9-9696-E9BFF108F2A2}" type="pres">
      <dgm:prSet presAssocID="{46C6F6AE-7914-4DC4-9D5B-8FDCA32C6FB1}" presName="accent_2" presStyleCnt="0"/>
      <dgm:spPr/>
    </dgm:pt>
    <dgm:pt modelId="{EF76CC2F-654E-43A7-B8F2-39CCFFD828FF}" type="pres">
      <dgm:prSet presAssocID="{46C6F6AE-7914-4DC4-9D5B-8FDCA32C6FB1}" presName="accentRepeatNode" presStyleLbl="solidFgAcc1" presStyleIdx="1" presStyleCnt="4" custLinFactNeighborY="-12636"/>
      <dgm:spPr>
        <a:solidFill>
          <a:srgbClr val="E73437"/>
        </a:solidFill>
        <a:ln>
          <a:noFill/>
        </a:ln>
      </dgm:spPr>
    </dgm:pt>
    <dgm:pt modelId="{02440EE2-F818-4ABA-8C14-3251B0F0B0D0}" type="pres">
      <dgm:prSet presAssocID="{F008B8F6-6375-4AA8-B5B5-35400621C923}" presName="text_3" presStyleLbl="node1" presStyleIdx="2" presStyleCnt="4">
        <dgm:presLayoutVars>
          <dgm:bulletEnabled val="1"/>
        </dgm:presLayoutVars>
      </dgm:prSet>
      <dgm:spPr/>
    </dgm:pt>
    <dgm:pt modelId="{0E502A36-6208-4C02-AC4C-70C2477313DC}" type="pres">
      <dgm:prSet presAssocID="{F008B8F6-6375-4AA8-B5B5-35400621C923}" presName="accent_3" presStyleCnt="0"/>
      <dgm:spPr/>
    </dgm:pt>
    <dgm:pt modelId="{1F81B49B-ED1D-439C-B916-AD7CB7244E93}" type="pres">
      <dgm:prSet presAssocID="{F008B8F6-6375-4AA8-B5B5-35400621C923}" presName="accentRepeatNode" presStyleLbl="solidFgAcc1" presStyleIdx="2" presStyleCnt="4" custLinFactNeighborY="-5105"/>
      <dgm:spPr>
        <a:solidFill>
          <a:srgbClr val="006680"/>
        </a:solidFill>
        <a:ln>
          <a:noFill/>
        </a:ln>
      </dgm:spPr>
    </dgm:pt>
    <dgm:pt modelId="{426FA440-1385-41FB-B521-3923125B8B3F}" type="pres">
      <dgm:prSet presAssocID="{48547332-2626-4847-A818-04A78922D875}" presName="text_4" presStyleLbl="node1" presStyleIdx="3" presStyleCnt="4">
        <dgm:presLayoutVars>
          <dgm:bulletEnabled val="1"/>
        </dgm:presLayoutVars>
      </dgm:prSet>
      <dgm:spPr/>
    </dgm:pt>
    <dgm:pt modelId="{2C53E434-6381-47B9-829A-FAE1323F2B94}" type="pres">
      <dgm:prSet presAssocID="{48547332-2626-4847-A818-04A78922D875}" presName="accent_4" presStyleCnt="0"/>
      <dgm:spPr/>
    </dgm:pt>
    <dgm:pt modelId="{DF013955-D816-477B-B656-B922DA1C53C1}" type="pres">
      <dgm:prSet presAssocID="{48547332-2626-4847-A818-04A78922D875}" presName="accentRepeatNode" presStyleLbl="solidFgAcc1" presStyleIdx="3" presStyleCnt="4" custLinFactNeighborX="6200" custLinFactNeighborY="-7385"/>
      <dgm:spPr>
        <a:solidFill>
          <a:srgbClr val="E73437"/>
        </a:solidFill>
        <a:ln>
          <a:noFill/>
        </a:ln>
      </dgm:spPr>
    </dgm:pt>
  </dgm:ptLst>
  <dgm:cxnLst>
    <dgm:cxn modelId="{D28AFB03-B784-431D-A0D7-795FBAE5BA57}" srcId="{9CF34897-DF43-4548-AE96-F8C2BD5C77AF}" destId="{F008B8F6-6375-4AA8-B5B5-35400621C923}" srcOrd="2" destOrd="0" parTransId="{FA74BF94-B0E1-41D9-B528-98DBBB1EB3FA}" sibTransId="{F435A028-7114-415E-92E5-2E38B1228594}"/>
    <dgm:cxn modelId="{28ADDB5D-1D11-4C4B-B0C2-F9CD62B648AF}" type="presOf" srcId="{F9D146E6-C3DC-4F38-AF2C-570B1263E264}" destId="{AD5A2175-ACDD-4D07-81BE-BF8B9C36790E}" srcOrd="0" destOrd="0" presId="urn:microsoft.com/office/officeart/2008/layout/VerticalCurvedList"/>
    <dgm:cxn modelId="{B72F295F-CA43-4FEA-9B63-9D0F5B2A3C11}" type="presOf" srcId="{9CF34897-DF43-4548-AE96-F8C2BD5C77AF}" destId="{76B52392-3BC6-4DD2-82AD-877D22439959}" srcOrd="0" destOrd="0" presId="urn:microsoft.com/office/officeart/2008/layout/VerticalCurvedList"/>
    <dgm:cxn modelId="{57ABA252-09EC-49F7-A015-A885CD8ED81C}" srcId="{9CF34897-DF43-4548-AE96-F8C2BD5C77AF}" destId="{46C6F6AE-7914-4DC4-9D5B-8FDCA32C6FB1}" srcOrd="1" destOrd="0" parTransId="{28041595-78C5-4332-BA61-30BC3FCA37C6}" sibTransId="{87500F3A-273B-4D32-884D-371FB2F9853A}"/>
    <dgm:cxn modelId="{8161E17F-2006-4E15-852B-19FF1CB923E6}" srcId="{9CF34897-DF43-4548-AE96-F8C2BD5C77AF}" destId="{48547332-2626-4847-A818-04A78922D875}" srcOrd="3" destOrd="0" parTransId="{CE2968A3-BA5C-4A40-B67E-7C8C63548321}" sibTransId="{C1BDD917-5CFB-44E6-8E57-BE6EAD0FDB47}"/>
    <dgm:cxn modelId="{A0ABB18C-C20D-432A-A200-D207A4B46B74}" srcId="{9CF34897-DF43-4548-AE96-F8C2BD5C77AF}" destId="{F9D146E6-C3DC-4F38-AF2C-570B1263E264}" srcOrd="0" destOrd="0" parTransId="{5F2DE7D3-19DE-4265-BA0F-6E787D509495}" sibTransId="{BC849B4F-BC17-4B4B-9CAE-79F6155CEED0}"/>
    <dgm:cxn modelId="{A8604DDD-2077-4851-8B59-D745A48C5B08}" type="presOf" srcId="{48547332-2626-4847-A818-04A78922D875}" destId="{426FA440-1385-41FB-B521-3923125B8B3F}" srcOrd="0" destOrd="0" presId="urn:microsoft.com/office/officeart/2008/layout/VerticalCurvedList"/>
    <dgm:cxn modelId="{D39EE4E2-80BA-415F-8578-48EB04853DD1}" type="presOf" srcId="{F008B8F6-6375-4AA8-B5B5-35400621C923}" destId="{02440EE2-F818-4ABA-8C14-3251B0F0B0D0}" srcOrd="0" destOrd="0" presId="urn:microsoft.com/office/officeart/2008/layout/VerticalCurvedList"/>
    <dgm:cxn modelId="{DFEB0BE7-F5CA-4E59-8613-7F6BA1F7F4A3}" type="presOf" srcId="{46C6F6AE-7914-4DC4-9D5B-8FDCA32C6FB1}" destId="{E37DF817-D094-47F5-B058-C24896A53F7A}" srcOrd="0" destOrd="0" presId="urn:microsoft.com/office/officeart/2008/layout/VerticalCurvedList"/>
    <dgm:cxn modelId="{CCF178F9-244D-4BDA-A6CB-DAF237C95888}" type="presOf" srcId="{BC849B4F-BC17-4B4B-9CAE-79F6155CEED0}" destId="{DB78FFF3-B4D9-4919-BA85-66F43BB0F0AF}" srcOrd="0" destOrd="0" presId="urn:microsoft.com/office/officeart/2008/layout/VerticalCurvedList"/>
    <dgm:cxn modelId="{3BC9A0A2-2E90-4AAD-9590-4D4365D67C07}" type="presParOf" srcId="{76B52392-3BC6-4DD2-82AD-877D22439959}" destId="{03B0C240-3FBE-46B4-8CCA-4471902CFE12}" srcOrd="0" destOrd="0" presId="urn:microsoft.com/office/officeart/2008/layout/VerticalCurvedList"/>
    <dgm:cxn modelId="{3AF2AB5F-EF48-4F31-A0A3-90023CF3C44D}" type="presParOf" srcId="{03B0C240-3FBE-46B4-8CCA-4471902CFE12}" destId="{BECADF53-7B48-4FD9-940C-938861C272AC}" srcOrd="0" destOrd="0" presId="urn:microsoft.com/office/officeart/2008/layout/VerticalCurvedList"/>
    <dgm:cxn modelId="{941EB4CE-21D1-4927-A91F-C3BB4FF49999}" type="presParOf" srcId="{BECADF53-7B48-4FD9-940C-938861C272AC}" destId="{2AD078ED-E40A-47A4-9FE7-DDBFC9BDE295}" srcOrd="0" destOrd="0" presId="urn:microsoft.com/office/officeart/2008/layout/VerticalCurvedList"/>
    <dgm:cxn modelId="{9876D0E6-8FEB-4D94-8362-62195D852DE5}" type="presParOf" srcId="{BECADF53-7B48-4FD9-940C-938861C272AC}" destId="{DB78FFF3-B4D9-4919-BA85-66F43BB0F0AF}" srcOrd="1" destOrd="0" presId="urn:microsoft.com/office/officeart/2008/layout/VerticalCurvedList"/>
    <dgm:cxn modelId="{A5EC4684-2238-4BF8-BA5B-297974F7CCF0}" type="presParOf" srcId="{BECADF53-7B48-4FD9-940C-938861C272AC}" destId="{16E7B2CE-F865-458C-8D8D-DC470F5D252A}" srcOrd="2" destOrd="0" presId="urn:microsoft.com/office/officeart/2008/layout/VerticalCurvedList"/>
    <dgm:cxn modelId="{60670DD3-CBF0-4044-AB22-612C80A62833}" type="presParOf" srcId="{BECADF53-7B48-4FD9-940C-938861C272AC}" destId="{6DB02183-7649-4BD2-A522-2CA0E0B809D8}" srcOrd="3" destOrd="0" presId="urn:microsoft.com/office/officeart/2008/layout/VerticalCurvedList"/>
    <dgm:cxn modelId="{959C8270-2E18-4B8B-8673-9B54EE840CC2}" type="presParOf" srcId="{03B0C240-3FBE-46B4-8CCA-4471902CFE12}" destId="{AD5A2175-ACDD-4D07-81BE-BF8B9C36790E}" srcOrd="1" destOrd="0" presId="urn:microsoft.com/office/officeart/2008/layout/VerticalCurvedList"/>
    <dgm:cxn modelId="{A29244AF-D8B2-4110-ACA2-06D57B3DEF45}" type="presParOf" srcId="{03B0C240-3FBE-46B4-8CCA-4471902CFE12}" destId="{042A5410-9D8C-41B2-B214-E0D4C606D9BE}" srcOrd="2" destOrd="0" presId="urn:microsoft.com/office/officeart/2008/layout/VerticalCurvedList"/>
    <dgm:cxn modelId="{E0110DB2-9828-40A7-94FC-37265B031EC1}" type="presParOf" srcId="{042A5410-9D8C-41B2-B214-E0D4C606D9BE}" destId="{6BEB2346-0461-401D-96DA-25169C4943F8}" srcOrd="0" destOrd="0" presId="urn:microsoft.com/office/officeart/2008/layout/VerticalCurvedList"/>
    <dgm:cxn modelId="{3EA15879-3952-46C7-8C76-789B258E11D3}" type="presParOf" srcId="{03B0C240-3FBE-46B4-8CCA-4471902CFE12}" destId="{E37DF817-D094-47F5-B058-C24896A53F7A}" srcOrd="3" destOrd="0" presId="urn:microsoft.com/office/officeart/2008/layout/VerticalCurvedList"/>
    <dgm:cxn modelId="{0C3CBAFC-7C86-45B8-93A8-4FCEDA7269FF}" type="presParOf" srcId="{03B0C240-3FBE-46B4-8CCA-4471902CFE12}" destId="{1000BE37-D9D1-4FC9-9696-E9BFF108F2A2}" srcOrd="4" destOrd="0" presId="urn:microsoft.com/office/officeart/2008/layout/VerticalCurvedList"/>
    <dgm:cxn modelId="{F8D56C47-0FB2-413A-945E-C2F7C841DA33}" type="presParOf" srcId="{1000BE37-D9D1-4FC9-9696-E9BFF108F2A2}" destId="{EF76CC2F-654E-43A7-B8F2-39CCFFD828FF}" srcOrd="0" destOrd="0" presId="urn:microsoft.com/office/officeart/2008/layout/VerticalCurvedList"/>
    <dgm:cxn modelId="{BCBAB649-4058-41B0-8D3A-C59F506EB2A9}" type="presParOf" srcId="{03B0C240-3FBE-46B4-8CCA-4471902CFE12}" destId="{02440EE2-F818-4ABA-8C14-3251B0F0B0D0}" srcOrd="5" destOrd="0" presId="urn:microsoft.com/office/officeart/2008/layout/VerticalCurvedList"/>
    <dgm:cxn modelId="{3D1D4696-2036-4F89-B7F8-BA5205F7D82E}" type="presParOf" srcId="{03B0C240-3FBE-46B4-8CCA-4471902CFE12}" destId="{0E502A36-6208-4C02-AC4C-70C2477313DC}" srcOrd="6" destOrd="0" presId="urn:microsoft.com/office/officeart/2008/layout/VerticalCurvedList"/>
    <dgm:cxn modelId="{BBEC4173-49B5-4E64-ABF8-081BE7D2EE91}" type="presParOf" srcId="{0E502A36-6208-4C02-AC4C-70C2477313DC}" destId="{1F81B49B-ED1D-439C-B916-AD7CB7244E93}" srcOrd="0" destOrd="0" presId="urn:microsoft.com/office/officeart/2008/layout/VerticalCurvedList"/>
    <dgm:cxn modelId="{B85D5797-3A1B-4644-BA60-8CA0446D8C4F}" type="presParOf" srcId="{03B0C240-3FBE-46B4-8CCA-4471902CFE12}" destId="{426FA440-1385-41FB-B521-3923125B8B3F}" srcOrd="7" destOrd="0" presId="urn:microsoft.com/office/officeart/2008/layout/VerticalCurvedList"/>
    <dgm:cxn modelId="{2CADDCF9-D6AC-427B-82FD-90805A46B4A5}" type="presParOf" srcId="{03B0C240-3FBE-46B4-8CCA-4471902CFE12}" destId="{2C53E434-6381-47B9-829A-FAE1323F2B94}" srcOrd="8" destOrd="0" presId="urn:microsoft.com/office/officeart/2008/layout/VerticalCurvedList"/>
    <dgm:cxn modelId="{062C10B0-68CD-474E-971E-AF20437402CE}" type="presParOf" srcId="{2C53E434-6381-47B9-829A-FAE1323F2B94}" destId="{DF013955-D816-477B-B656-B922DA1C53C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CF34897-DF43-4548-AE96-F8C2BD5C77A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9D146E6-C3DC-4F38-AF2C-570B1263E264}">
      <dgm:prSet custT="1"/>
      <dgm:spPr>
        <a:noFill/>
        <a:ln>
          <a:noFill/>
        </a:ln>
      </dgm:spPr>
      <dgm:t>
        <a:bodyPr/>
        <a:lstStyle/>
        <a:p>
          <a:pPr rtl="0"/>
          <a:r>
            <a:rPr lang="en-GB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Protect from nuisance and scam calls</a:t>
          </a:r>
        </a:p>
      </dgm:t>
    </dgm:pt>
    <dgm:pt modelId="{5F2DE7D3-19DE-4265-BA0F-6E787D509495}" type="parTrans" cxnId="{A0ABB18C-C20D-432A-A200-D207A4B46B74}">
      <dgm:prSet/>
      <dgm:spPr/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849B4F-BC17-4B4B-9CAE-79F6155CEED0}" type="sibTrans" cxnId="{A0ABB18C-C20D-432A-A200-D207A4B46B74}">
      <dgm:prSet/>
      <dgm:spPr>
        <a:ln>
          <a:solidFill>
            <a:schemeClr val="tx1"/>
          </a:solidFill>
        </a:ln>
      </dgm:spPr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C6F6AE-7914-4DC4-9D5B-8FDCA32C6FB1}">
      <dgm:prSet custT="1"/>
      <dgm:spPr>
        <a:noFill/>
        <a:ln>
          <a:noFill/>
        </a:ln>
      </dgm:spPr>
      <dgm:t>
        <a:bodyPr/>
        <a:lstStyle/>
        <a:p>
          <a:pPr rtl="0"/>
          <a:r>
            <a:rPr lang="en-GB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Extra safety for vulnerable users</a:t>
          </a:r>
        </a:p>
      </dgm:t>
    </dgm:pt>
    <dgm:pt modelId="{28041595-78C5-4332-BA61-30BC3FCA37C6}" type="parTrans" cxnId="{57ABA252-09EC-49F7-A015-A885CD8ED81C}">
      <dgm:prSet/>
      <dgm:spPr/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500F3A-273B-4D32-884D-371FB2F9853A}" type="sibTrans" cxnId="{57ABA252-09EC-49F7-A015-A885CD8ED81C}">
      <dgm:prSet/>
      <dgm:spPr/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08B8F6-6375-4AA8-B5B5-35400621C923}">
      <dgm:prSet custT="1"/>
      <dgm:spPr>
        <a:noFill/>
        <a:ln>
          <a:noFill/>
        </a:ln>
      </dgm:spPr>
      <dgm:t>
        <a:bodyPr/>
        <a:lstStyle/>
        <a:p>
          <a:pPr rtl="0"/>
          <a:r>
            <a:rPr lang="en-GB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Part of phone</a:t>
          </a:r>
        </a:p>
      </dgm:t>
    </dgm:pt>
    <dgm:pt modelId="{FA74BF94-B0E1-41D9-B528-98DBBB1EB3FA}" type="parTrans" cxnId="{D28AFB03-B784-431D-A0D7-795FBAE5BA57}">
      <dgm:prSet/>
      <dgm:spPr/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35A028-7114-415E-92E5-2E38B1228594}" type="sibTrans" cxnId="{D28AFB03-B784-431D-A0D7-795FBAE5BA57}">
      <dgm:prSet/>
      <dgm:spPr/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547332-2626-4847-A818-04A78922D875}">
      <dgm:prSet custT="1"/>
      <dgm:spPr>
        <a:noFill/>
        <a:ln>
          <a:noFill/>
        </a:ln>
      </dgm:spPr>
      <dgm:t>
        <a:bodyPr/>
        <a:lstStyle/>
        <a:p>
          <a:pPr rtl="0"/>
          <a:r>
            <a:rPr lang="en-GB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Separate unit</a:t>
          </a:r>
        </a:p>
      </dgm:t>
    </dgm:pt>
    <dgm:pt modelId="{CE2968A3-BA5C-4A40-B67E-7C8C63548321}" type="parTrans" cxnId="{8161E17F-2006-4E15-852B-19FF1CB923E6}">
      <dgm:prSet/>
      <dgm:spPr/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BDD917-5CFB-44E6-8E57-BE6EAD0FDB47}" type="sibTrans" cxnId="{8161E17F-2006-4E15-852B-19FF1CB923E6}">
      <dgm:prSet/>
      <dgm:spPr/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B52392-3BC6-4DD2-82AD-877D22439959}" type="pres">
      <dgm:prSet presAssocID="{9CF34897-DF43-4548-AE96-F8C2BD5C77AF}" presName="Name0" presStyleCnt="0">
        <dgm:presLayoutVars>
          <dgm:chMax val="7"/>
          <dgm:chPref val="7"/>
          <dgm:dir/>
        </dgm:presLayoutVars>
      </dgm:prSet>
      <dgm:spPr/>
    </dgm:pt>
    <dgm:pt modelId="{03B0C240-3FBE-46B4-8CCA-4471902CFE12}" type="pres">
      <dgm:prSet presAssocID="{9CF34897-DF43-4548-AE96-F8C2BD5C77AF}" presName="Name1" presStyleCnt="0"/>
      <dgm:spPr/>
    </dgm:pt>
    <dgm:pt modelId="{BECADF53-7B48-4FD9-940C-938861C272AC}" type="pres">
      <dgm:prSet presAssocID="{9CF34897-DF43-4548-AE96-F8C2BD5C77AF}" presName="cycle" presStyleCnt="0"/>
      <dgm:spPr/>
    </dgm:pt>
    <dgm:pt modelId="{2AD078ED-E40A-47A4-9FE7-DDBFC9BDE295}" type="pres">
      <dgm:prSet presAssocID="{9CF34897-DF43-4548-AE96-F8C2BD5C77AF}" presName="srcNode" presStyleLbl="node1" presStyleIdx="0" presStyleCnt="4"/>
      <dgm:spPr/>
    </dgm:pt>
    <dgm:pt modelId="{DB78FFF3-B4D9-4919-BA85-66F43BB0F0AF}" type="pres">
      <dgm:prSet presAssocID="{9CF34897-DF43-4548-AE96-F8C2BD5C77AF}" presName="conn" presStyleLbl="parChTrans1D2" presStyleIdx="0" presStyleCnt="1"/>
      <dgm:spPr/>
    </dgm:pt>
    <dgm:pt modelId="{16E7B2CE-F865-458C-8D8D-DC470F5D252A}" type="pres">
      <dgm:prSet presAssocID="{9CF34897-DF43-4548-AE96-F8C2BD5C77AF}" presName="extraNode" presStyleLbl="node1" presStyleIdx="0" presStyleCnt="4"/>
      <dgm:spPr/>
    </dgm:pt>
    <dgm:pt modelId="{6DB02183-7649-4BD2-A522-2CA0E0B809D8}" type="pres">
      <dgm:prSet presAssocID="{9CF34897-DF43-4548-AE96-F8C2BD5C77AF}" presName="dstNode" presStyleLbl="node1" presStyleIdx="0" presStyleCnt="4"/>
      <dgm:spPr/>
    </dgm:pt>
    <dgm:pt modelId="{AD5A2175-ACDD-4D07-81BE-BF8B9C36790E}" type="pres">
      <dgm:prSet presAssocID="{F9D146E6-C3DC-4F38-AF2C-570B1263E264}" presName="text_1" presStyleLbl="node1" presStyleIdx="0" presStyleCnt="4" custLinFactNeighborY="-11124">
        <dgm:presLayoutVars>
          <dgm:bulletEnabled val="1"/>
        </dgm:presLayoutVars>
      </dgm:prSet>
      <dgm:spPr/>
    </dgm:pt>
    <dgm:pt modelId="{042A5410-9D8C-41B2-B214-E0D4C606D9BE}" type="pres">
      <dgm:prSet presAssocID="{F9D146E6-C3DC-4F38-AF2C-570B1263E264}" presName="accent_1" presStyleCnt="0"/>
      <dgm:spPr/>
    </dgm:pt>
    <dgm:pt modelId="{6BEB2346-0461-401D-96DA-25169C4943F8}" type="pres">
      <dgm:prSet presAssocID="{F9D146E6-C3DC-4F38-AF2C-570B1263E264}" presName="accentRepeatNode" presStyleLbl="solidFgAcc1" presStyleIdx="0" presStyleCnt="4" custLinFactNeighborX="-4060" custLinFactNeighborY="-5831"/>
      <dgm:spPr>
        <a:solidFill>
          <a:srgbClr val="006680"/>
        </a:solidFill>
        <a:ln>
          <a:noFill/>
        </a:ln>
      </dgm:spPr>
    </dgm:pt>
    <dgm:pt modelId="{E37DF817-D094-47F5-B058-C24896A53F7A}" type="pres">
      <dgm:prSet presAssocID="{46C6F6AE-7914-4DC4-9D5B-8FDCA32C6FB1}" presName="text_2" presStyleLbl="node1" presStyleIdx="1" presStyleCnt="4" custLinFactNeighborY="-16030">
        <dgm:presLayoutVars>
          <dgm:bulletEnabled val="1"/>
        </dgm:presLayoutVars>
      </dgm:prSet>
      <dgm:spPr/>
    </dgm:pt>
    <dgm:pt modelId="{1000BE37-D9D1-4FC9-9696-E9BFF108F2A2}" type="pres">
      <dgm:prSet presAssocID="{46C6F6AE-7914-4DC4-9D5B-8FDCA32C6FB1}" presName="accent_2" presStyleCnt="0"/>
      <dgm:spPr/>
    </dgm:pt>
    <dgm:pt modelId="{EF76CC2F-654E-43A7-B8F2-39CCFFD828FF}" type="pres">
      <dgm:prSet presAssocID="{46C6F6AE-7914-4DC4-9D5B-8FDCA32C6FB1}" presName="accentRepeatNode" presStyleLbl="solidFgAcc1" presStyleIdx="1" presStyleCnt="4" custLinFactNeighborY="-12636"/>
      <dgm:spPr>
        <a:solidFill>
          <a:srgbClr val="E73437"/>
        </a:solidFill>
        <a:ln>
          <a:noFill/>
        </a:ln>
      </dgm:spPr>
    </dgm:pt>
    <dgm:pt modelId="{02440EE2-F818-4ABA-8C14-3251B0F0B0D0}" type="pres">
      <dgm:prSet presAssocID="{F008B8F6-6375-4AA8-B5B5-35400621C923}" presName="text_3" presStyleLbl="node1" presStyleIdx="2" presStyleCnt="4">
        <dgm:presLayoutVars>
          <dgm:bulletEnabled val="1"/>
        </dgm:presLayoutVars>
      </dgm:prSet>
      <dgm:spPr/>
    </dgm:pt>
    <dgm:pt modelId="{0E502A36-6208-4C02-AC4C-70C2477313DC}" type="pres">
      <dgm:prSet presAssocID="{F008B8F6-6375-4AA8-B5B5-35400621C923}" presName="accent_3" presStyleCnt="0"/>
      <dgm:spPr/>
    </dgm:pt>
    <dgm:pt modelId="{1F81B49B-ED1D-439C-B916-AD7CB7244E93}" type="pres">
      <dgm:prSet presAssocID="{F008B8F6-6375-4AA8-B5B5-35400621C923}" presName="accentRepeatNode" presStyleLbl="solidFgAcc1" presStyleIdx="2" presStyleCnt="4" custLinFactNeighborY="-5105"/>
      <dgm:spPr>
        <a:solidFill>
          <a:srgbClr val="006680"/>
        </a:solidFill>
        <a:ln>
          <a:noFill/>
        </a:ln>
      </dgm:spPr>
    </dgm:pt>
    <dgm:pt modelId="{426FA440-1385-41FB-B521-3923125B8B3F}" type="pres">
      <dgm:prSet presAssocID="{48547332-2626-4847-A818-04A78922D875}" presName="text_4" presStyleLbl="node1" presStyleIdx="3" presStyleCnt="4">
        <dgm:presLayoutVars>
          <dgm:bulletEnabled val="1"/>
        </dgm:presLayoutVars>
      </dgm:prSet>
      <dgm:spPr/>
    </dgm:pt>
    <dgm:pt modelId="{2C53E434-6381-47B9-829A-FAE1323F2B94}" type="pres">
      <dgm:prSet presAssocID="{48547332-2626-4847-A818-04A78922D875}" presName="accent_4" presStyleCnt="0"/>
      <dgm:spPr/>
    </dgm:pt>
    <dgm:pt modelId="{DF013955-D816-477B-B656-B922DA1C53C1}" type="pres">
      <dgm:prSet presAssocID="{48547332-2626-4847-A818-04A78922D875}" presName="accentRepeatNode" presStyleLbl="solidFgAcc1" presStyleIdx="3" presStyleCnt="4" custLinFactNeighborX="6200" custLinFactNeighborY="-7385"/>
      <dgm:spPr>
        <a:solidFill>
          <a:srgbClr val="E73437"/>
        </a:solidFill>
        <a:ln>
          <a:noFill/>
        </a:ln>
      </dgm:spPr>
    </dgm:pt>
  </dgm:ptLst>
  <dgm:cxnLst>
    <dgm:cxn modelId="{D28AFB03-B784-431D-A0D7-795FBAE5BA57}" srcId="{9CF34897-DF43-4548-AE96-F8C2BD5C77AF}" destId="{F008B8F6-6375-4AA8-B5B5-35400621C923}" srcOrd="2" destOrd="0" parTransId="{FA74BF94-B0E1-41D9-B528-98DBBB1EB3FA}" sibTransId="{F435A028-7114-415E-92E5-2E38B1228594}"/>
    <dgm:cxn modelId="{E75F1F0A-3AA5-4CC2-8AC9-E8932335034C}" type="presOf" srcId="{BC849B4F-BC17-4B4B-9CAE-79F6155CEED0}" destId="{DB78FFF3-B4D9-4919-BA85-66F43BB0F0AF}" srcOrd="0" destOrd="0" presId="urn:microsoft.com/office/officeart/2008/layout/VerticalCurvedList"/>
    <dgm:cxn modelId="{275FE01C-80BF-473C-9361-137996D699FD}" type="presOf" srcId="{F008B8F6-6375-4AA8-B5B5-35400621C923}" destId="{02440EE2-F818-4ABA-8C14-3251B0F0B0D0}" srcOrd="0" destOrd="0" presId="urn:microsoft.com/office/officeart/2008/layout/VerticalCurvedList"/>
    <dgm:cxn modelId="{36F9133D-E056-4BA5-B566-FC8012B7692E}" type="presOf" srcId="{9CF34897-DF43-4548-AE96-F8C2BD5C77AF}" destId="{76B52392-3BC6-4DD2-82AD-877D22439959}" srcOrd="0" destOrd="0" presId="urn:microsoft.com/office/officeart/2008/layout/VerticalCurvedList"/>
    <dgm:cxn modelId="{D8B80148-157A-4995-A07F-51B23D3F749F}" type="presOf" srcId="{48547332-2626-4847-A818-04A78922D875}" destId="{426FA440-1385-41FB-B521-3923125B8B3F}" srcOrd="0" destOrd="0" presId="urn:microsoft.com/office/officeart/2008/layout/VerticalCurvedList"/>
    <dgm:cxn modelId="{57ABA252-09EC-49F7-A015-A885CD8ED81C}" srcId="{9CF34897-DF43-4548-AE96-F8C2BD5C77AF}" destId="{46C6F6AE-7914-4DC4-9D5B-8FDCA32C6FB1}" srcOrd="1" destOrd="0" parTransId="{28041595-78C5-4332-BA61-30BC3FCA37C6}" sibTransId="{87500F3A-273B-4D32-884D-371FB2F9853A}"/>
    <dgm:cxn modelId="{8161E17F-2006-4E15-852B-19FF1CB923E6}" srcId="{9CF34897-DF43-4548-AE96-F8C2BD5C77AF}" destId="{48547332-2626-4847-A818-04A78922D875}" srcOrd="3" destOrd="0" parTransId="{CE2968A3-BA5C-4A40-B67E-7C8C63548321}" sibTransId="{C1BDD917-5CFB-44E6-8E57-BE6EAD0FDB47}"/>
    <dgm:cxn modelId="{A0ABB18C-C20D-432A-A200-D207A4B46B74}" srcId="{9CF34897-DF43-4548-AE96-F8C2BD5C77AF}" destId="{F9D146E6-C3DC-4F38-AF2C-570B1263E264}" srcOrd="0" destOrd="0" parTransId="{5F2DE7D3-19DE-4265-BA0F-6E787D509495}" sibTransId="{BC849B4F-BC17-4B4B-9CAE-79F6155CEED0}"/>
    <dgm:cxn modelId="{A6855B96-64A1-4CAA-B903-2B8326AB1AF2}" type="presOf" srcId="{F9D146E6-C3DC-4F38-AF2C-570B1263E264}" destId="{AD5A2175-ACDD-4D07-81BE-BF8B9C36790E}" srcOrd="0" destOrd="0" presId="urn:microsoft.com/office/officeart/2008/layout/VerticalCurvedList"/>
    <dgm:cxn modelId="{7A6988B8-E465-4D60-BEDC-7B7370107BEA}" type="presOf" srcId="{46C6F6AE-7914-4DC4-9D5B-8FDCA32C6FB1}" destId="{E37DF817-D094-47F5-B058-C24896A53F7A}" srcOrd="0" destOrd="0" presId="urn:microsoft.com/office/officeart/2008/layout/VerticalCurvedList"/>
    <dgm:cxn modelId="{2A02FBE4-2BD5-4422-95CC-F43EFBE52C6C}" type="presParOf" srcId="{76B52392-3BC6-4DD2-82AD-877D22439959}" destId="{03B0C240-3FBE-46B4-8CCA-4471902CFE12}" srcOrd="0" destOrd="0" presId="urn:microsoft.com/office/officeart/2008/layout/VerticalCurvedList"/>
    <dgm:cxn modelId="{8028CFA1-8C0D-4CE5-A611-3874A58D5D63}" type="presParOf" srcId="{03B0C240-3FBE-46B4-8CCA-4471902CFE12}" destId="{BECADF53-7B48-4FD9-940C-938861C272AC}" srcOrd="0" destOrd="0" presId="urn:microsoft.com/office/officeart/2008/layout/VerticalCurvedList"/>
    <dgm:cxn modelId="{D92FE370-15E7-456A-8EA7-8568CAF8AF71}" type="presParOf" srcId="{BECADF53-7B48-4FD9-940C-938861C272AC}" destId="{2AD078ED-E40A-47A4-9FE7-DDBFC9BDE295}" srcOrd="0" destOrd="0" presId="urn:microsoft.com/office/officeart/2008/layout/VerticalCurvedList"/>
    <dgm:cxn modelId="{E2673B14-F572-4C92-94E4-6A1C77308AC5}" type="presParOf" srcId="{BECADF53-7B48-4FD9-940C-938861C272AC}" destId="{DB78FFF3-B4D9-4919-BA85-66F43BB0F0AF}" srcOrd="1" destOrd="0" presId="urn:microsoft.com/office/officeart/2008/layout/VerticalCurvedList"/>
    <dgm:cxn modelId="{DCFE0CF4-A1DF-4629-BE3A-175F22239D42}" type="presParOf" srcId="{BECADF53-7B48-4FD9-940C-938861C272AC}" destId="{16E7B2CE-F865-458C-8D8D-DC470F5D252A}" srcOrd="2" destOrd="0" presId="urn:microsoft.com/office/officeart/2008/layout/VerticalCurvedList"/>
    <dgm:cxn modelId="{0E4FC5F5-0D57-415A-A89D-32242D6A0FB2}" type="presParOf" srcId="{BECADF53-7B48-4FD9-940C-938861C272AC}" destId="{6DB02183-7649-4BD2-A522-2CA0E0B809D8}" srcOrd="3" destOrd="0" presId="urn:microsoft.com/office/officeart/2008/layout/VerticalCurvedList"/>
    <dgm:cxn modelId="{3C85472D-8360-4BCC-99AA-0C6656FCD6C0}" type="presParOf" srcId="{03B0C240-3FBE-46B4-8CCA-4471902CFE12}" destId="{AD5A2175-ACDD-4D07-81BE-BF8B9C36790E}" srcOrd="1" destOrd="0" presId="urn:microsoft.com/office/officeart/2008/layout/VerticalCurvedList"/>
    <dgm:cxn modelId="{B91B7E1C-9B81-4C47-9E64-AD49D1E0BB4D}" type="presParOf" srcId="{03B0C240-3FBE-46B4-8CCA-4471902CFE12}" destId="{042A5410-9D8C-41B2-B214-E0D4C606D9BE}" srcOrd="2" destOrd="0" presId="urn:microsoft.com/office/officeart/2008/layout/VerticalCurvedList"/>
    <dgm:cxn modelId="{03E09E4C-C8CF-4003-891B-DCC44C7232AA}" type="presParOf" srcId="{042A5410-9D8C-41B2-B214-E0D4C606D9BE}" destId="{6BEB2346-0461-401D-96DA-25169C4943F8}" srcOrd="0" destOrd="0" presId="urn:microsoft.com/office/officeart/2008/layout/VerticalCurvedList"/>
    <dgm:cxn modelId="{855C997C-75EF-43F0-8B31-C138082F0176}" type="presParOf" srcId="{03B0C240-3FBE-46B4-8CCA-4471902CFE12}" destId="{E37DF817-D094-47F5-B058-C24896A53F7A}" srcOrd="3" destOrd="0" presId="urn:microsoft.com/office/officeart/2008/layout/VerticalCurvedList"/>
    <dgm:cxn modelId="{39FBA0A9-427B-49D5-8107-E9E2895DBC05}" type="presParOf" srcId="{03B0C240-3FBE-46B4-8CCA-4471902CFE12}" destId="{1000BE37-D9D1-4FC9-9696-E9BFF108F2A2}" srcOrd="4" destOrd="0" presId="urn:microsoft.com/office/officeart/2008/layout/VerticalCurvedList"/>
    <dgm:cxn modelId="{792052B6-CB56-48A4-9500-4C0CEBE826F4}" type="presParOf" srcId="{1000BE37-D9D1-4FC9-9696-E9BFF108F2A2}" destId="{EF76CC2F-654E-43A7-B8F2-39CCFFD828FF}" srcOrd="0" destOrd="0" presId="urn:microsoft.com/office/officeart/2008/layout/VerticalCurvedList"/>
    <dgm:cxn modelId="{4167F4C0-A64C-4350-A1C5-886E7962B30B}" type="presParOf" srcId="{03B0C240-3FBE-46B4-8CCA-4471902CFE12}" destId="{02440EE2-F818-4ABA-8C14-3251B0F0B0D0}" srcOrd="5" destOrd="0" presId="urn:microsoft.com/office/officeart/2008/layout/VerticalCurvedList"/>
    <dgm:cxn modelId="{5B500B84-20B5-4F76-B8C1-7538FAB640BA}" type="presParOf" srcId="{03B0C240-3FBE-46B4-8CCA-4471902CFE12}" destId="{0E502A36-6208-4C02-AC4C-70C2477313DC}" srcOrd="6" destOrd="0" presId="urn:microsoft.com/office/officeart/2008/layout/VerticalCurvedList"/>
    <dgm:cxn modelId="{A46227F1-A18D-458D-847A-2AACAD850E13}" type="presParOf" srcId="{0E502A36-6208-4C02-AC4C-70C2477313DC}" destId="{1F81B49B-ED1D-439C-B916-AD7CB7244E93}" srcOrd="0" destOrd="0" presId="urn:microsoft.com/office/officeart/2008/layout/VerticalCurvedList"/>
    <dgm:cxn modelId="{62D2F689-A51B-4262-AB9B-59477424F67B}" type="presParOf" srcId="{03B0C240-3FBE-46B4-8CCA-4471902CFE12}" destId="{426FA440-1385-41FB-B521-3923125B8B3F}" srcOrd="7" destOrd="0" presId="urn:microsoft.com/office/officeart/2008/layout/VerticalCurvedList"/>
    <dgm:cxn modelId="{0469573E-9FE5-4DB9-8C29-FB83F8936840}" type="presParOf" srcId="{03B0C240-3FBE-46B4-8CCA-4471902CFE12}" destId="{2C53E434-6381-47B9-829A-FAE1323F2B94}" srcOrd="8" destOrd="0" presId="urn:microsoft.com/office/officeart/2008/layout/VerticalCurvedList"/>
    <dgm:cxn modelId="{2B709EAE-288F-46FF-82E1-6F7C27C9FB31}" type="presParOf" srcId="{2C53E434-6381-47B9-829A-FAE1323F2B94}" destId="{DF013955-D816-477B-B656-B922DA1C53C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CF34897-DF43-4548-AE96-F8C2BD5C77A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9D146E6-C3DC-4F38-AF2C-570B1263E264}">
      <dgm:prSet custT="1"/>
      <dgm:spPr>
        <a:noFill/>
        <a:ln>
          <a:noFill/>
        </a:ln>
      </dgm:spPr>
      <dgm:t>
        <a:bodyPr/>
        <a:lstStyle/>
        <a:p>
          <a:pPr rtl="0"/>
          <a:r>
            <a:rPr lang="en-GB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Scam Marshals send in their scam mail to the investigations team (Freepost)</a:t>
          </a:r>
        </a:p>
      </dgm:t>
    </dgm:pt>
    <dgm:pt modelId="{5F2DE7D3-19DE-4265-BA0F-6E787D509495}" type="parTrans" cxnId="{A0ABB18C-C20D-432A-A200-D207A4B46B74}">
      <dgm:prSet/>
      <dgm:spPr/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849B4F-BC17-4B4B-9CAE-79F6155CEED0}" type="sibTrans" cxnId="{A0ABB18C-C20D-432A-A200-D207A4B46B74}">
      <dgm:prSet/>
      <dgm:spPr>
        <a:ln>
          <a:solidFill>
            <a:schemeClr val="tx1"/>
          </a:solidFill>
        </a:ln>
      </dgm:spPr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C6F6AE-7914-4DC4-9D5B-8FDCA32C6FB1}">
      <dgm:prSet custT="1"/>
      <dgm:spPr>
        <a:noFill/>
        <a:ln>
          <a:noFill/>
        </a:ln>
      </dgm:spPr>
      <dgm:t>
        <a:bodyPr/>
        <a:lstStyle/>
        <a:p>
          <a:pPr rtl="0"/>
          <a:r>
            <a:rPr lang="en-GB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They can talk to family and friends about the good work they do to help raise awareness</a:t>
          </a:r>
        </a:p>
      </dgm:t>
    </dgm:pt>
    <dgm:pt modelId="{28041595-78C5-4332-BA61-30BC3FCA37C6}" type="parTrans" cxnId="{57ABA252-09EC-49F7-A015-A885CD8ED81C}">
      <dgm:prSet/>
      <dgm:spPr/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500F3A-273B-4D32-884D-371FB2F9853A}" type="sibTrans" cxnId="{57ABA252-09EC-49F7-A015-A885CD8ED81C}">
      <dgm:prSet/>
      <dgm:spPr/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08B8F6-6375-4AA8-B5B5-35400621C923}">
      <dgm:prSet custT="1"/>
      <dgm:spPr>
        <a:noFill/>
        <a:ln>
          <a:noFill/>
        </a:ln>
      </dgm:spPr>
      <dgm:t>
        <a:bodyPr/>
        <a:lstStyle/>
        <a:p>
          <a:pPr rtl="0"/>
          <a:r>
            <a:rPr lang="en-GB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The investigators use their mail to help prosecute and close down the criminals</a:t>
          </a:r>
        </a:p>
      </dgm:t>
    </dgm:pt>
    <dgm:pt modelId="{FA74BF94-B0E1-41D9-B528-98DBBB1EB3FA}" type="parTrans" cxnId="{D28AFB03-B784-431D-A0D7-795FBAE5BA57}">
      <dgm:prSet/>
      <dgm:spPr/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35A028-7114-415E-92E5-2E38B1228594}" type="sibTrans" cxnId="{D28AFB03-B784-431D-A0D7-795FBAE5BA57}">
      <dgm:prSet/>
      <dgm:spPr/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547332-2626-4847-A818-04A78922D875}">
      <dgm:prSet custT="1"/>
      <dgm:spPr>
        <a:noFill/>
        <a:ln>
          <a:noFill/>
        </a:ln>
      </dgm:spPr>
      <dgm:t>
        <a:bodyPr/>
        <a:lstStyle/>
        <a:p>
          <a:pPr rtl="0"/>
          <a:r>
            <a:rPr lang="en-GB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They help to take a stand against scams – sign up today if you think you can help</a:t>
          </a:r>
        </a:p>
      </dgm:t>
    </dgm:pt>
    <dgm:pt modelId="{CE2968A3-BA5C-4A40-B67E-7C8C63548321}" type="parTrans" cxnId="{8161E17F-2006-4E15-852B-19FF1CB923E6}">
      <dgm:prSet/>
      <dgm:spPr/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BDD917-5CFB-44E6-8E57-BE6EAD0FDB47}" type="sibTrans" cxnId="{8161E17F-2006-4E15-852B-19FF1CB923E6}">
      <dgm:prSet/>
      <dgm:spPr/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B52392-3BC6-4DD2-82AD-877D22439959}" type="pres">
      <dgm:prSet presAssocID="{9CF34897-DF43-4548-AE96-F8C2BD5C77AF}" presName="Name0" presStyleCnt="0">
        <dgm:presLayoutVars>
          <dgm:chMax val="7"/>
          <dgm:chPref val="7"/>
          <dgm:dir/>
        </dgm:presLayoutVars>
      </dgm:prSet>
      <dgm:spPr/>
    </dgm:pt>
    <dgm:pt modelId="{03B0C240-3FBE-46B4-8CCA-4471902CFE12}" type="pres">
      <dgm:prSet presAssocID="{9CF34897-DF43-4548-AE96-F8C2BD5C77AF}" presName="Name1" presStyleCnt="0"/>
      <dgm:spPr/>
    </dgm:pt>
    <dgm:pt modelId="{BECADF53-7B48-4FD9-940C-938861C272AC}" type="pres">
      <dgm:prSet presAssocID="{9CF34897-DF43-4548-AE96-F8C2BD5C77AF}" presName="cycle" presStyleCnt="0"/>
      <dgm:spPr/>
    </dgm:pt>
    <dgm:pt modelId="{2AD078ED-E40A-47A4-9FE7-DDBFC9BDE295}" type="pres">
      <dgm:prSet presAssocID="{9CF34897-DF43-4548-AE96-F8C2BD5C77AF}" presName="srcNode" presStyleLbl="node1" presStyleIdx="0" presStyleCnt="4"/>
      <dgm:spPr/>
    </dgm:pt>
    <dgm:pt modelId="{DB78FFF3-B4D9-4919-BA85-66F43BB0F0AF}" type="pres">
      <dgm:prSet presAssocID="{9CF34897-DF43-4548-AE96-F8C2BD5C77AF}" presName="conn" presStyleLbl="parChTrans1D2" presStyleIdx="0" presStyleCnt="1"/>
      <dgm:spPr/>
    </dgm:pt>
    <dgm:pt modelId="{16E7B2CE-F865-458C-8D8D-DC470F5D252A}" type="pres">
      <dgm:prSet presAssocID="{9CF34897-DF43-4548-AE96-F8C2BD5C77AF}" presName="extraNode" presStyleLbl="node1" presStyleIdx="0" presStyleCnt="4"/>
      <dgm:spPr/>
    </dgm:pt>
    <dgm:pt modelId="{6DB02183-7649-4BD2-A522-2CA0E0B809D8}" type="pres">
      <dgm:prSet presAssocID="{9CF34897-DF43-4548-AE96-F8C2BD5C77AF}" presName="dstNode" presStyleLbl="node1" presStyleIdx="0" presStyleCnt="4"/>
      <dgm:spPr/>
    </dgm:pt>
    <dgm:pt modelId="{AD5A2175-ACDD-4D07-81BE-BF8B9C36790E}" type="pres">
      <dgm:prSet presAssocID="{F9D146E6-C3DC-4F38-AF2C-570B1263E264}" presName="text_1" presStyleLbl="node1" presStyleIdx="0" presStyleCnt="4" custLinFactNeighborY="-11124">
        <dgm:presLayoutVars>
          <dgm:bulletEnabled val="1"/>
        </dgm:presLayoutVars>
      </dgm:prSet>
      <dgm:spPr/>
    </dgm:pt>
    <dgm:pt modelId="{042A5410-9D8C-41B2-B214-E0D4C606D9BE}" type="pres">
      <dgm:prSet presAssocID="{F9D146E6-C3DC-4F38-AF2C-570B1263E264}" presName="accent_1" presStyleCnt="0"/>
      <dgm:spPr/>
    </dgm:pt>
    <dgm:pt modelId="{6BEB2346-0461-401D-96DA-25169C4943F8}" type="pres">
      <dgm:prSet presAssocID="{F9D146E6-C3DC-4F38-AF2C-570B1263E264}" presName="accentRepeatNode" presStyleLbl="solidFgAcc1" presStyleIdx="0" presStyleCnt="4" custLinFactNeighborX="-4060" custLinFactNeighborY="-5831"/>
      <dgm:spPr>
        <a:solidFill>
          <a:srgbClr val="006680"/>
        </a:solidFill>
        <a:ln>
          <a:noFill/>
        </a:ln>
      </dgm:spPr>
    </dgm:pt>
    <dgm:pt modelId="{E37DF817-D094-47F5-B058-C24896A53F7A}" type="pres">
      <dgm:prSet presAssocID="{46C6F6AE-7914-4DC4-9D5B-8FDCA32C6FB1}" presName="text_2" presStyleLbl="node1" presStyleIdx="1" presStyleCnt="4" custLinFactNeighborY="-16030">
        <dgm:presLayoutVars>
          <dgm:bulletEnabled val="1"/>
        </dgm:presLayoutVars>
      </dgm:prSet>
      <dgm:spPr/>
    </dgm:pt>
    <dgm:pt modelId="{1000BE37-D9D1-4FC9-9696-E9BFF108F2A2}" type="pres">
      <dgm:prSet presAssocID="{46C6F6AE-7914-4DC4-9D5B-8FDCA32C6FB1}" presName="accent_2" presStyleCnt="0"/>
      <dgm:spPr/>
    </dgm:pt>
    <dgm:pt modelId="{EF76CC2F-654E-43A7-B8F2-39CCFFD828FF}" type="pres">
      <dgm:prSet presAssocID="{46C6F6AE-7914-4DC4-9D5B-8FDCA32C6FB1}" presName="accentRepeatNode" presStyleLbl="solidFgAcc1" presStyleIdx="1" presStyleCnt="4" custLinFactNeighborY="-12636"/>
      <dgm:spPr>
        <a:solidFill>
          <a:srgbClr val="E73437"/>
        </a:solidFill>
        <a:ln>
          <a:noFill/>
        </a:ln>
      </dgm:spPr>
    </dgm:pt>
    <dgm:pt modelId="{02440EE2-F818-4ABA-8C14-3251B0F0B0D0}" type="pres">
      <dgm:prSet presAssocID="{F008B8F6-6375-4AA8-B5B5-35400621C923}" presName="text_3" presStyleLbl="node1" presStyleIdx="2" presStyleCnt="4">
        <dgm:presLayoutVars>
          <dgm:bulletEnabled val="1"/>
        </dgm:presLayoutVars>
      </dgm:prSet>
      <dgm:spPr/>
    </dgm:pt>
    <dgm:pt modelId="{0E502A36-6208-4C02-AC4C-70C2477313DC}" type="pres">
      <dgm:prSet presAssocID="{F008B8F6-6375-4AA8-B5B5-35400621C923}" presName="accent_3" presStyleCnt="0"/>
      <dgm:spPr/>
    </dgm:pt>
    <dgm:pt modelId="{1F81B49B-ED1D-439C-B916-AD7CB7244E93}" type="pres">
      <dgm:prSet presAssocID="{F008B8F6-6375-4AA8-B5B5-35400621C923}" presName="accentRepeatNode" presStyleLbl="solidFgAcc1" presStyleIdx="2" presStyleCnt="4" custLinFactNeighborY="-5105"/>
      <dgm:spPr>
        <a:solidFill>
          <a:srgbClr val="006680"/>
        </a:solidFill>
        <a:ln>
          <a:noFill/>
        </a:ln>
      </dgm:spPr>
    </dgm:pt>
    <dgm:pt modelId="{426FA440-1385-41FB-B521-3923125B8B3F}" type="pres">
      <dgm:prSet presAssocID="{48547332-2626-4847-A818-04A78922D875}" presName="text_4" presStyleLbl="node1" presStyleIdx="3" presStyleCnt="4">
        <dgm:presLayoutVars>
          <dgm:bulletEnabled val="1"/>
        </dgm:presLayoutVars>
      </dgm:prSet>
      <dgm:spPr/>
    </dgm:pt>
    <dgm:pt modelId="{2C53E434-6381-47B9-829A-FAE1323F2B94}" type="pres">
      <dgm:prSet presAssocID="{48547332-2626-4847-A818-04A78922D875}" presName="accent_4" presStyleCnt="0"/>
      <dgm:spPr/>
    </dgm:pt>
    <dgm:pt modelId="{DF013955-D816-477B-B656-B922DA1C53C1}" type="pres">
      <dgm:prSet presAssocID="{48547332-2626-4847-A818-04A78922D875}" presName="accentRepeatNode" presStyleLbl="solidFgAcc1" presStyleIdx="3" presStyleCnt="4" custLinFactNeighborX="6200" custLinFactNeighborY="-7385"/>
      <dgm:spPr>
        <a:solidFill>
          <a:srgbClr val="E73437"/>
        </a:solidFill>
        <a:ln>
          <a:noFill/>
        </a:ln>
      </dgm:spPr>
    </dgm:pt>
  </dgm:ptLst>
  <dgm:cxnLst>
    <dgm:cxn modelId="{D28AFB03-B784-431D-A0D7-795FBAE5BA57}" srcId="{9CF34897-DF43-4548-AE96-F8C2BD5C77AF}" destId="{F008B8F6-6375-4AA8-B5B5-35400621C923}" srcOrd="2" destOrd="0" parTransId="{FA74BF94-B0E1-41D9-B528-98DBBB1EB3FA}" sibTransId="{F435A028-7114-415E-92E5-2E38B1228594}"/>
    <dgm:cxn modelId="{CDAAB309-B892-41FB-9550-F5FEFA04E4AA}" type="presOf" srcId="{48547332-2626-4847-A818-04A78922D875}" destId="{426FA440-1385-41FB-B521-3923125B8B3F}" srcOrd="0" destOrd="0" presId="urn:microsoft.com/office/officeart/2008/layout/VerticalCurvedList"/>
    <dgm:cxn modelId="{0603735C-2181-441F-AF05-4F6FE1CB3F46}" type="presOf" srcId="{9CF34897-DF43-4548-AE96-F8C2BD5C77AF}" destId="{76B52392-3BC6-4DD2-82AD-877D22439959}" srcOrd="0" destOrd="0" presId="urn:microsoft.com/office/officeart/2008/layout/VerticalCurvedList"/>
    <dgm:cxn modelId="{0F7CBB62-C875-465F-AAFB-2805D1810450}" type="presOf" srcId="{BC849B4F-BC17-4B4B-9CAE-79F6155CEED0}" destId="{DB78FFF3-B4D9-4919-BA85-66F43BB0F0AF}" srcOrd="0" destOrd="0" presId="urn:microsoft.com/office/officeart/2008/layout/VerticalCurvedList"/>
    <dgm:cxn modelId="{F8717763-7989-470B-95FF-26681A4C6F2B}" type="presOf" srcId="{F008B8F6-6375-4AA8-B5B5-35400621C923}" destId="{02440EE2-F818-4ABA-8C14-3251B0F0B0D0}" srcOrd="0" destOrd="0" presId="urn:microsoft.com/office/officeart/2008/layout/VerticalCurvedList"/>
    <dgm:cxn modelId="{57ABA252-09EC-49F7-A015-A885CD8ED81C}" srcId="{9CF34897-DF43-4548-AE96-F8C2BD5C77AF}" destId="{46C6F6AE-7914-4DC4-9D5B-8FDCA32C6FB1}" srcOrd="1" destOrd="0" parTransId="{28041595-78C5-4332-BA61-30BC3FCA37C6}" sibTransId="{87500F3A-273B-4D32-884D-371FB2F9853A}"/>
    <dgm:cxn modelId="{8161E17F-2006-4E15-852B-19FF1CB923E6}" srcId="{9CF34897-DF43-4548-AE96-F8C2BD5C77AF}" destId="{48547332-2626-4847-A818-04A78922D875}" srcOrd="3" destOrd="0" parTransId="{CE2968A3-BA5C-4A40-B67E-7C8C63548321}" sibTransId="{C1BDD917-5CFB-44E6-8E57-BE6EAD0FDB47}"/>
    <dgm:cxn modelId="{A0ABB18C-C20D-432A-A200-D207A4B46B74}" srcId="{9CF34897-DF43-4548-AE96-F8C2BD5C77AF}" destId="{F9D146E6-C3DC-4F38-AF2C-570B1263E264}" srcOrd="0" destOrd="0" parTransId="{5F2DE7D3-19DE-4265-BA0F-6E787D509495}" sibTransId="{BC849B4F-BC17-4B4B-9CAE-79F6155CEED0}"/>
    <dgm:cxn modelId="{36974A9D-EE6E-436D-AFFF-087E3FDAE8C7}" type="presOf" srcId="{46C6F6AE-7914-4DC4-9D5B-8FDCA32C6FB1}" destId="{E37DF817-D094-47F5-B058-C24896A53F7A}" srcOrd="0" destOrd="0" presId="urn:microsoft.com/office/officeart/2008/layout/VerticalCurvedList"/>
    <dgm:cxn modelId="{A90089E6-DB36-40BB-970E-32AB8DB3E62A}" type="presOf" srcId="{F9D146E6-C3DC-4F38-AF2C-570B1263E264}" destId="{AD5A2175-ACDD-4D07-81BE-BF8B9C36790E}" srcOrd="0" destOrd="0" presId="urn:microsoft.com/office/officeart/2008/layout/VerticalCurvedList"/>
    <dgm:cxn modelId="{CF45F7B2-226F-4184-B66C-3A676098F4A1}" type="presParOf" srcId="{76B52392-3BC6-4DD2-82AD-877D22439959}" destId="{03B0C240-3FBE-46B4-8CCA-4471902CFE12}" srcOrd="0" destOrd="0" presId="urn:microsoft.com/office/officeart/2008/layout/VerticalCurvedList"/>
    <dgm:cxn modelId="{47FF9DB6-D4E2-44C8-82F1-54B425E0A26A}" type="presParOf" srcId="{03B0C240-3FBE-46B4-8CCA-4471902CFE12}" destId="{BECADF53-7B48-4FD9-940C-938861C272AC}" srcOrd="0" destOrd="0" presId="urn:microsoft.com/office/officeart/2008/layout/VerticalCurvedList"/>
    <dgm:cxn modelId="{D6429237-E330-4FF5-8241-AE101137A529}" type="presParOf" srcId="{BECADF53-7B48-4FD9-940C-938861C272AC}" destId="{2AD078ED-E40A-47A4-9FE7-DDBFC9BDE295}" srcOrd="0" destOrd="0" presId="urn:microsoft.com/office/officeart/2008/layout/VerticalCurvedList"/>
    <dgm:cxn modelId="{F403E233-CB12-4495-8668-308E16487945}" type="presParOf" srcId="{BECADF53-7B48-4FD9-940C-938861C272AC}" destId="{DB78FFF3-B4D9-4919-BA85-66F43BB0F0AF}" srcOrd="1" destOrd="0" presId="urn:microsoft.com/office/officeart/2008/layout/VerticalCurvedList"/>
    <dgm:cxn modelId="{56347A5F-41D5-4EB8-A360-A2514E7F8AE4}" type="presParOf" srcId="{BECADF53-7B48-4FD9-940C-938861C272AC}" destId="{16E7B2CE-F865-458C-8D8D-DC470F5D252A}" srcOrd="2" destOrd="0" presId="urn:microsoft.com/office/officeart/2008/layout/VerticalCurvedList"/>
    <dgm:cxn modelId="{E2A6FDD9-0B90-4534-AE61-B37F243E52F6}" type="presParOf" srcId="{BECADF53-7B48-4FD9-940C-938861C272AC}" destId="{6DB02183-7649-4BD2-A522-2CA0E0B809D8}" srcOrd="3" destOrd="0" presId="urn:microsoft.com/office/officeart/2008/layout/VerticalCurvedList"/>
    <dgm:cxn modelId="{18B74A53-2409-40DD-A75A-E3C6C132C198}" type="presParOf" srcId="{03B0C240-3FBE-46B4-8CCA-4471902CFE12}" destId="{AD5A2175-ACDD-4D07-81BE-BF8B9C36790E}" srcOrd="1" destOrd="0" presId="urn:microsoft.com/office/officeart/2008/layout/VerticalCurvedList"/>
    <dgm:cxn modelId="{D39DAA39-37D6-491D-91F1-463EAA805BC5}" type="presParOf" srcId="{03B0C240-3FBE-46B4-8CCA-4471902CFE12}" destId="{042A5410-9D8C-41B2-B214-E0D4C606D9BE}" srcOrd="2" destOrd="0" presId="urn:microsoft.com/office/officeart/2008/layout/VerticalCurvedList"/>
    <dgm:cxn modelId="{2A50F85E-3851-4550-88EF-E8726C7C00DA}" type="presParOf" srcId="{042A5410-9D8C-41B2-B214-E0D4C606D9BE}" destId="{6BEB2346-0461-401D-96DA-25169C4943F8}" srcOrd="0" destOrd="0" presId="urn:microsoft.com/office/officeart/2008/layout/VerticalCurvedList"/>
    <dgm:cxn modelId="{80E0F2EA-7CEE-460D-91C1-4D05EC82E7EB}" type="presParOf" srcId="{03B0C240-3FBE-46B4-8CCA-4471902CFE12}" destId="{E37DF817-D094-47F5-B058-C24896A53F7A}" srcOrd="3" destOrd="0" presId="urn:microsoft.com/office/officeart/2008/layout/VerticalCurvedList"/>
    <dgm:cxn modelId="{A6DD94CA-47DD-4D5E-BA5B-556C062B47CE}" type="presParOf" srcId="{03B0C240-3FBE-46B4-8CCA-4471902CFE12}" destId="{1000BE37-D9D1-4FC9-9696-E9BFF108F2A2}" srcOrd="4" destOrd="0" presId="urn:microsoft.com/office/officeart/2008/layout/VerticalCurvedList"/>
    <dgm:cxn modelId="{D8F1FEC6-6894-421A-8B45-71DA18965F68}" type="presParOf" srcId="{1000BE37-D9D1-4FC9-9696-E9BFF108F2A2}" destId="{EF76CC2F-654E-43A7-B8F2-39CCFFD828FF}" srcOrd="0" destOrd="0" presId="urn:microsoft.com/office/officeart/2008/layout/VerticalCurvedList"/>
    <dgm:cxn modelId="{653DD6DC-475D-43B3-8F7D-BBF81E504C8F}" type="presParOf" srcId="{03B0C240-3FBE-46B4-8CCA-4471902CFE12}" destId="{02440EE2-F818-4ABA-8C14-3251B0F0B0D0}" srcOrd="5" destOrd="0" presId="urn:microsoft.com/office/officeart/2008/layout/VerticalCurvedList"/>
    <dgm:cxn modelId="{0E790B52-E9F9-41EC-AD06-7566B062E3B7}" type="presParOf" srcId="{03B0C240-3FBE-46B4-8CCA-4471902CFE12}" destId="{0E502A36-6208-4C02-AC4C-70C2477313DC}" srcOrd="6" destOrd="0" presId="urn:microsoft.com/office/officeart/2008/layout/VerticalCurvedList"/>
    <dgm:cxn modelId="{FE6BC5F1-3BEE-47C7-A0DF-687A7C77D813}" type="presParOf" srcId="{0E502A36-6208-4C02-AC4C-70C2477313DC}" destId="{1F81B49B-ED1D-439C-B916-AD7CB7244E93}" srcOrd="0" destOrd="0" presId="urn:microsoft.com/office/officeart/2008/layout/VerticalCurvedList"/>
    <dgm:cxn modelId="{CBBAFBB4-6BA3-4A8B-9D82-0045F7B27FF8}" type="presParOf" srcId="{03B0C240-3FBE-46B4-8CCA-4471902CFE12}" destId="{426FA440-1385-41FB-B521-3923125B8B3F}" srcOrd="7" destOrd="0" presId="urn:microsoft.com/office/officeart/2008/layout/VerticalCurvedList"/>
    <dgm:cxn modelId="{E34334D2-50F1-4F92-A5A2-AC450CE2B813}" type="presParOf" srcId="{03B0C240-3FBE-46B4-8CCA-4471902CFE12}" destId="{2C53E434-6381-47B9-829A-FAE1323F2B94}" srcOrd="8" destOrd="0" presId="urn:microsoft.com/office/officeart/2008/layout/VerticalCurvedList"/>
    <dgm:cxn modelId="{A5D6BA87-DC1C-425A-87FF-F2034B696441}" type="presParOf" srcId="{2C53E434-6381-47B9-829A-FAE1323F2B94}" destId="{DF013955-D816-477B-B656-B922DA1C53C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5D1294-022C-475E-8973-5E7E8D9BE7A4}">
      <dsp:nvSpPr>
        <dsp:cNvPr id="0" name=""/>
        <dsp:cNvSpPr/>
      </dsp:nvSpPr>
      <dsp:spPr>
        <a:xfrm>
          <a:off x="1676396" y="2879"/>
          <a:ext cx="5105407" cy="860687"/>
        </a:xfrm>
        <a:prstGeom prst="chevron">
          <a:avLst/>
        </a:prstGeom>
        <a:solidFill>
          <a:srgbClr val="006680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0" bIns="19050" numCol="1" spcCol="1270" anchor="ctr" anchorCtr="0">
          <a:noAutofit/>
        </a:bodyPr>
        <a:lstStyle/>
        <a:p>
          <a:pPr marL="0" lvl="0" indent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b="1" u="none" kern="1200" dirty="0">
              <a:latin typeface="Arial" panose="020B0604020202020204" pitchFamily="34" charset="0"/>
              <a:cs typeface="Arial" panose="020B0604020202020204" pitchFamily="34" charset="0"/>
            </a:rPr>
            <a:t>Friends</a:t>
          </a:r>
        </a:p>
      </dsp:txBody>
      <dsp:txXfrm>
        <a:off x="2106740" y="2879"/>
        <a:ext cx="4244720" cy="860687"/>
      </dsp:txXfrm>
    </dsp:sp>
    <dsp:sp modelId="{DDAAEC16-B756-4FE1-9EDD-316DA2E10461}">
      <dsp:nvSpPr>
        <dsp:cNvPr id="0" name=""/>
        <dsp:cNvSpPr/>
      </dsp:nvSpPr>
      <dsp:spPr>
        <a:xfrm>
          <a:off x="1676396" y="984063"/>
          <a:ext cx="5105407" cy="860687"/>
        </a:xfrm>
        <a:prstGeom prst="chevron">
          <a:avLst/>
        </a:prstGeom>
        <a:solidFill>
          <a:srgbClr val="006680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0" bIns="19050" numCol="1" spcCol="1270" anchor="ctr" anchorCtr="0">
          <a:noAutofit/>
        </a:bodyPr>
        <a:lstStyle/>
        <a:p>
          <a:pPr marL="0" lvl="0" indent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b="1" u="none" kern="1200" dirty="0">
              <a:latin typeface="Arial" panose="020B0604020202020204" pitchFamily="34" charset="0"/>
              <a:cs typeface="Arial" panose="020B0604020202020204" pitchFamily="34" charset="0"/>
            </a:rPr>
            <a:t>SCAMchampions</a:t>
          </a:r>
        </a:p>
      </dsp:txBody>
      <dsp:txXfrm>
        <a:off x="2106740" y="984063"/>
        <a:ext cx="4244720" cy="860687"/>
      </dsp:txXfrm>
    </dsp:sp>
    <dsp:sp modelId="{730A0280-6071-4201-B7BF-D5F5D035B61F}">
      <dsp:nvSpPr>
        <dsp:cNvPr id="0" name=""/>
        <dsp:cNvSpPr/>
      </dsp:nvSpPr>
      <dsp:spPr>
        <a:xfrm>
          <a:off x="1676396" y="1965248"/>
          <a:ext cx="5105407" cy="860687"/>
        </a:xfrm>
        <a:prstGeom prst="chevron">
          <a:avLst/>
        </a:prstGeom>
        <a:solidFill>
          <a:srgbClr val="006680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0" bIns="19050" numCol="1" spcCol="1270" anchor="ctr" anchorCtr="0">
          <a:noAutofit/>
        </a:bodyPr>
        <a:lstStyle/>
        <a:p>
          <a:pPr marL="0" lvl="0" indent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b="1" u="none" kern="1200" dirty="0">
              <a:latin typeface="Arial" panose="020B0604020202020204" pitchFamily="34" charset="0"/>
              <a:cs typeface="Arial" panose="020B0604020202020204" pitchFamily="34" charset="0"/>
            </a:rPr>
            <a:t>SCAMbassadors</a:t>
          </a:r>
        </a:p>
      </dsp:txBody>
      <dsp:txXfrm>
        <a:off x="2106740" y="1965248"/>
        <a:ext cx="4244720" cy="860687"/>
      </dsp:txXfrm>
    </dsp:sp>
    <dsp:sp modelId="{EEE13D4B-2F11-400C-95F1-E260911238FA}">
      <dsp:nvSpPr>
        <dsp:cNvPr id="0" name=""/>
        <dsp:cNvSpPr/>
      </dsp:nvSpPr>
      <dsp:spPr>
        <a:xfrm>
          <a:off x="1676396" y="2946432"/>
          <a:ext cx="5105407" cy="860687"/>
        </a:xfrm>
        <a:prstGeom prst="chevron">
          <a:avLst/>
        </a:prstGeom>
        <a:solidFill>
          <a:srgbClr val="006680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0" bIns="19050" numCol="1" spcCol="1270" anchor="ctr" anchorCtr="0">
          <a:noAutofit/>
        </a:bodyPr>
        <a:lstStyle/>
        <a:p>
          <a:pPr marL="0" lvl="0" indent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b="1" u="none" kern="1200" dirty="0">
              <a:latin typeface="Arial" panose="020B0604020202020204" pitchFamily="34" charset="0"/>
              <a:cs typeface="Arial" panose="020B0604020202020204" pitchFamily="34" charset="0"/>
            </a:rPr>
            <a:t>Organisations</a:t>
          </a:r>
        </a:p>
      </dsp:txBody>
      <dsp:txXfrm>
        <a:off x="2106740" y="2946432"/>
        <a:ext cx="4244720" cy="8606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8D9268-0D05-4045-80D5-4EBC91763503}">
      <dsp:nvSpPr>
        <dsp:cNvPr id="0" name=""/>
        <dsp:cNvSpPr/>
      </dsp:nvSpPr>
      <dsp:spPr>
        <a:xfrm>
          <a:off x="1041" y="1335678"/>
          <a:ext cx="2031503" cy="2031503"/>
        </a:xfrm>
        <a:prstGeom prst="ellipse">
          <a:avLst/>
        </a:prstGeom>
        <a:solidFill>
          <a:srgbClr val="0066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1800" tIns="22860" rIns="11180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53%</a:t>
          </a:r>
          <a:endParaRPr lang="en-GB" sz="18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8548" y="1633185"/>
        <a:ext cx="1436489" cy="1436489"/>
      </dsp:txXfrm>
    </dsp:sp>
    <dsp:sp modelId="{2DC0B2EB-4B33-4CB6-9A3F-1359ED6AC718}">
      <dsp:nvSpPr>
        <dsp:cNvPr id="0" name=""/>
        <dsp:cNvSpPr/>
      </dsp:nvSpPr>
      <dsp:spPr>
        <a:xfrm>
          <a:off x="1626244" y="1335678"/>
          <a:ext cx="2031503" cy="2031503"/>
        </a:xfrm>
        <a:prstGeom prst="ellipse">
          <a:avLst/>
        </a:prstGeom>
        <a:solidFill>
          <a:srgbClr val="E7343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1800" tIns="22860" rIns="11180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£5 – 10 billion</a:t>
          </a:r>
          <a:endParaRPr lang="en-GB" sz="18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23751" y="1633185"/>
        <a:ext cx="1436489" cy="1436489"/>
      </dsp:txXfrm>
    </dsp:sp>
    <dsp:sp modelId="{69F7157D-61F9-44E4-B1C9-136F1103E66B}">
      <dsp:nvSpPr>
        <dsp:cNvPr id="0" name=""/>
        <dsp:cNvSpPr/>
      </dsp:nvSpPr>
      <dsp:spPr>
        <a:xfrm>
          <a:off x="3251448" y="1335678"/>
          <a:ext cx="2031503" cy="2031503"/>
        </a:xfrm>
        <a:prstGeom prst="ellipse">
          <a:avLst/>
        </a:prstGeom>
        <a:solidFill>
          <a:srgbClr val="0066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1800" tIns="22860" rIns="11180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Anyone</a:t>
          </a:r>
          <a:endParaRPr lang="en-GB" sz="18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48955" y="1633185"/>
        <a:ext cx="1436489" cy="1436489"/>
      </dsp:txXfrm>
    </dsp:sp>
    <dsp:sp modelId="{7D1CFCF5-D66D-4F37-96D9-96F853FE0F0A}">
      <dsp:nvSpPr>
        <dsp:cNvPr id="0" name=""/>
        <dsp:cNvSpPr/>
      </dsp:nvSpPr>
      <dsp:spPr>
        <a:xfrm>
          <a:off x="4876651" y="1335678"/>
          <a:ext cx="2031503" cy="2031503"/>
        </a:xfrm>
        <a:prstGeom prst="ellipse">
          <a:avLst/>
        </a:prstGeom>
        <a:solidFill>
          <a:srgbClr val="E7343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1800" tIns="22860" rIns="11180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5%</a:t>
          </a:r>
          <a:endParaRPr lang="en-GB" sz="18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174158" y="1633185"/>
        <a:ext cx="1436489" cy="1436489"/>
      </dsp:txXfrm>
    </dsp:sp>
    <dsp:sp modelId="{F28D6A85-8BFB-4DB5-B18A-1046F06F1A83}">
      <dsp:nvSpPr>
        <dsp:cNvPr id="0" name=""/>
        <dsp:cNvSpPr/>
      </dsp:nvSpPr>
      <dsp:spPr>
        <a:xfrm>
          <a:off x="6501854" y="1335678"/>
          <a:ext cx="2031503" cy="2031503"/>
        </a:xfrm>
        <a:prstGeom prst="ellipse">
          <a:avLst/>
        </a:prstGeom>
        <a:solidFill>
          <a:srgbClr val="0066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1800" tIns="22860" rIns="11180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Criminals</a:t>
          </a:r>
        </a:p>
      </dsp:txBody>
      <dsp:txXfrm>
        <a:off x="6799361" y="1633185"/>
        <a:ext cx="1436489" cy="14364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78FFF3-B4D9-4919-BA85-66F43BB0F0AF}">
      <dsp:nvSpPr>
        <dsp:cNvPr id="0" name=""/>
        <dsp:cNvSpPr/>
      </dsp:nvSpPr>
      <dsp:spPr>
        <a:xfrm>
          <a:off x="-4565598" y="-700039"/>
          <a:ext cx="5438678" cy="5438678"/>
        </a:xfrm>
        <a:prstGeom prst="blockArc">
          <a:avLst>
            <a:gd name="adj1" fmla="val 18900000"/>
            <a:gd name="adj2" fmla="val 2700000"/>
            <a:gd name="adj3" fmla="val 397"/>
          </a:avLst>
        </a:pr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5A2175-ACDD-4D07-81BE-BF8B9C36790E}">
      <dsp:nvSpPr>
        <dsp:cNvPr id="0" name=""/>
        <dsp:cNvSpPr/>
      </dsp:nvSpPr>
      <dsp:spPr>
        <a:xfrm>
          <a:off x="457309" y="241374"/>
          <a:ext cx="7987049" cy="62129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3155" tIns="50800" rIns="50800" bIns="508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Talk</a:t>
          </a:r>
        </a:p>
      </dsp:txBody>
      <dsp:txXfrm>
        <a:off x="457309" y="241374"/>
        <a:ext cx="7987049" cy="621298"/>
      </dsp:txXfrm>
    </dsp:sp>
    <dsp:sp modelId="{6BEB2346-0461-401D-96DA-25169C4943F8}">
      <dsp:nvSpPr>
        <dsp:cNvPr id="0" name=""/>
        <dsp:cNvSpPr/>
      </dsp:nvSpPr>
      <dsp:spPr>
        <a:xfrm>
          <a:off x="37466" y="187540"/>
          <a:ext cx="776622" cy="776622"/>
        </a:xfrm>
        <a:prstGeom prst="ellipse">
          <a:avLst/>
        </a:prstGeom>
        <a:solidFill>
          <a:srgbClr val="00668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7DF817-D094-47F5-B058-C24896A53F7A}">
      <dsp:nvSpPr>
        <dsp:cNvPr id="0" name=""/>
        <dsp:cNvSpPr/>
      </dsp:nvSpPr>
      <dsp:spPr>
        <a:xfrm>
          <a:off x="813513" y="1143002"/>
          <a:ext cx="7630845" cy="62129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3155" tIns="50800" rIns="50800" bIns="508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Report</a:t>
          </a:r>
        </a:p>
      </dsp:txBody>
      <dsp:txXfrm>
        <a:off x="813513" y="1143002"/>
        <a:ext cx="7630845" cy="621298"/>
      </dsp:txXfrm>
    </dsp:sp>
    <dsp:sp modelId="{EF76CC2F-654E-43A7-B8F2-39CCFFD828FF}">
      <dsp:nvSpPr>
        <dsp:cNvPr id="0" name=""/>
        <dsp:cNvSpPr/>
      </dsp:nvSpPr>
      <dsp:spPr>
        <a:xfrm>
          <a:off x="425202" y="1066800"/>
          <a:ext cx="776622" cy="776622"/>
        </a:xfrm>
        <a:prstGeom prst="ellipse">
          <a:avLst/>
        </a:prstGeom>
        <a:solidFill>
          <a:srgbClr val="E73437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440EE2-F818-4ABA-8C14-3251B0F0B0D0}">
      <dsp:nvSpPr>
        <dsp:cNvPr id="0" name=""/>
        <dsp:cNvSpPr/>
      </dsp:nvSpPr>
      <dsp:spPr>
        <a:xfrm>
          <a:off x="813513" y="2174705"/>
          <a:ext cx="7630845" cy="62129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3155" tIns="50800" rIns="50800" bIns="508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Contact bank</a:t>
          </a:r>
        </a:p>
      </dsp:txBody>
      <dsp:txXfrm>
        <a:off x="813513" y="2174705"/>
        <a:ext cx="7630845" cy="621298"/>
      </dsp:txXfrm>
    </dsp:sp>
    <dsp:sp modelId="{1F81B49B-ED1D-439C-B916-AD7CB7244E93}">
      <dsp:nvSpPr>
        <dsp:cNvPr id="0" name=""/>
        <dsp:cNvSpPr/>
      </dsp:nvSpPr>
      <dsp:spPr>
        <a:xfrm>
          <a:off x="425202" y="2057396"/>
          <a:ext cx="776622" cy="776622"/>
        </a:xfrm>
        <a:prstGeom prst="ellipse">
          <a:avLst/>
        </a:prstGeom>
        <a:solidFill>
          <a:srgbClr val="00668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6FA440-1385-41FB-B521-3923125B8B3F}">
      <dsp:nvSpPr>
        <dsp:cNvPr id="0" name=""/>
        <dsp:cNvSpPr/>
      </dsp:nvSpPr>
      <dsp:spPr>
        <a:xfrm>
          <a:off x="457309" y="3106814"/>
          <a:ext cx="7987049" cy="62129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3155" tIns="50800" rIns="50800" bIns="508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Seek further help</a:t>
          </a:r>
        </a:p>
      </dsp:txBody>
      <dsp:txXfrm>
        <a:off x="457309" y="3106814"/>
        <a:ext cx="7987049" cy="621298"/>
      </dsp:txXfrm>
    </dsp:sp>
    <dsp:sp modelId="{DF013955-D816-477B-B656-B922DA1C53C1}">
      <dsp:nvSpPr>
        <dsp:cNvPr id="0" name=""/>
        <dsp:cNvSpPr/>
      </dsp:nvSpPr>
      <dsp:spPr>
        <a:xfrm>
          <a:off x="117148" y="2971798"/>
          <a:ext cx="776622" cy="776622"/>
        </a:xfrm>
        <a:prstGeom prst="ellipse">
          <a:avLst/>
        </a:prstGeom>
        <a:solidFill>
          <a:srgbClr val="E73437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78FFF3-B4D9-4919-BA85-66F43BB0F0AF}">
      <dsp:nvSpPr>
        <dsp:cNvPr id="0" name=""/>
        <dsp:cNvSpPr/>
      </dsp:nvSpPr>
      <dsp:spPr>
        <a:xfrm>
          <a:off x="-4651809" y="-713145"/>
          <a:ext cx="5541091" cy="5541091"/>
        </a:xfrm>
        <a:prstGeom prst="blockArc">
          <a:avLst>
            <a:gd name="adj1" fmla="val 18900000"/>
            <a:gd name="adj2" fmla="val 2700000"/>
            <a:gd name="adj3" fmla="val 390"/>
          </a:avLst>
        </a:pr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5A2175-ACDD-4D07-81BE-BF8B9C36790E}">
      <dsp:nvSpPr>
        <dsp:cNvPr id="0" name=""/>
        <dsp:cNvSpPr/>
      </dsp:nvSpPr>
      <dsp:spPr>
        <a:xfrm>
          <a:off x="465767" y="245928"/>
          <a:ext cx="4050243" cy="63302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2460" tIns="50800" rIns="50800" bIns="508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Protect from nuisance and scam calls</a:t>
          </a:r>
        </a:p>
      </dsp:txBody>
      <dsp:txXfrm>
        <a:off x="465767" y="245928"/>
        <a:ext cx="4050243" cy="633020"/>
      </dsp:txXfrm>
    </dsp:sp>
    <dsp:sp modelId="{6BEB2346-0461-401D-96DA-25169C4943F8}">
      <dsp:nvSpPr>
        <dsp:cNvPr id="0" name=""/>
        <dsp:cNvSpPr/>
      </dsp:nvSpPr>
      <dsp:spPr>
        <a:xfrm>
          <a:off x="38003" y="191078"/>
          <a:ext cx="791276" cy="791276"/>
        </a:xfrm>
        <a:prstGeom prst="ellipse">
          <a:avLst/>
        </a:prstGeom>
        <a:solidFill>
          <a:srgbClr val="00668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7DF817-D094-47F5-B058-C24896A53F7A}">
      <dsp:nvSpPr>
        <dsp:cNvPr id="0" name=""/>
        <dsp:cNvSpPr/>
      </dsp:nvSpPr>
      <dsp:spPr>
        <a:xfrm>
          <a:off x="828693" y="1164568"/>
          <a:ext cx="3687318" cy="63302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2460" tIns="50800" rIns="50800" bIns="508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Extra safety for vulnerable users</a:t>
          </a:r>
        </a:p>
      </dsp:txBody>
      <dsp:txXfrm>
        <a:off x="828693" y="1164568"/>
        <a:ext cx="3687318" cy="633020"/>
      </dsp:txXfrm>
    </dsp:sp>
    <dsp:sp modelId="{EF76CC2F-654E-43A7-B8F2-39CCFFD828FF}">
      <dsp:nvSpPr>
        <dsp:cNvPr id="0" name=""/>
        <dsp:cNvSpPr/>
      </dsp:nvSpPr>
      <dsp:spPr>
        <a:xfrm>
          <a:off x="433055" y="1086928"/>
          <a:ext cx="791276" cy="791276"/>
        </a:xfrm>
        <a:prstGeom prst="ellipse">
          <a:avLst/>
        </a:prstGeom>
        <a:solidFill>
          <a:srgbClr val="E73437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440EE2-F818-4ABA-8C14-3251B0F0B0D0}">
      <dsp:nvSpPr>
        <dsp:cNvPr id="0" name=""/>
        <dsp:cNvSpPr/>
      </dsp:nvSpPr>
      <dsp:spPr>
        <a:xfrm>
          <a:off x="828693" y="2215737"/>
          <a:ext cx="3687318" cy="63302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2460" tIns="50800" rIns="50800" bIns="508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Part of phone</a:t>
          </a:r>
        </a:p>
      </dsp:txBody>
      <dsp:txXfrm>
        <a:off x="828693" y="2215737"/>
        <a:ext cx="3687318" cy="633020"/>
      </dsp:txXfrm>
    </dsp:sp>
    <dsp:sp modelId="{1F81B49B-ED1D-439C-B916-AD7CB7244E93}">
      <dsp:nvSpPr>
        <dsp:cNvPr id="0" name=""/>
        <dsp:cNvSpPr/>
      </dsp:nvSpPr>
      <dsp:spPr>
        <a:xfrm>
          <a:off x="433055" y="2096215"/>
          <a:ext cx="791276" cy="791276"/>
        </a:xfrm>
        <a:prstGeom prst="ellipse">
          <a:avLst/>
        </a:prstGeom>
        <a:solidFill>
          <a:srgbClr val="00668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6FA440-1385-41FB-B521-3923125B8B3F}">
      <dsp:nvSpPr>
        <dsp:cNvPr id="0" name=""/>
        <dsp:cNvSpPr/>
      </dsp:nvSpPr>
      <dsp:spPr>
        <a:xfrm>
          <a:off x="465767" y="3165433"/>
          <a:ext cx="4050243" cy="63302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2460" tIns="50800" rIns="50800" bIns="508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Separate unit</a:t>
          </a:r>
        </a:p>
      </dsp:txBody>
      <dsp:txXfrm>
        <a:off x="465767" y="3165433"/>
        <a:ext cx="4050243" cy="633020"/>
      </dsp:txXfrm>
    </dsp:sp>
    <dsp:sp modelId="{DF013955-D816-477B-B656-B922DA1C53C1}">
      <dsp:nvSpPr>
        <dsp:cNvPr id="0" name=""/>
        <dsp:cNvSpPr/>
      </dsp:nvSpPr>
      <dsp:spPr>
        <a:xfrm>
          <a:off x="119188" y="3027870"/>
          <a:ext cx="791276" cy="791276"/>
        </a:xfrm>
        <a:prstGeom prst="ellipse">
          <a:avLst/>
        </a:prstGeom>
        <a:solidFill>
          <a:srgbClr val="E73437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78FFF3-B4D9-4919-BA85-66F43BB0F0AF}">
      <dsp:nvSpPr>
        <dsp:cNvPr id="0" name=""/>
        <dsp:cNvSpPr/>
      </dsp:nvSpPr>
      <dsp:spPr>
        <a:xfrm>
          <a:off x="-4651809" y="-713145"/>
          <a:ext cx="5541091" cy="5541091"/>
        </a:xfrm>
        <a:prstGeom prst="blockArc">
          <a:avLst>
            <a:gd name="adj1" fmla="val 18900000"/>
            <a:gd name="adj2" fmla="val 2700000"/>
            <a:gd name="adj3" fmla="val 390"/>
          </a:avLst>
        </a:pr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5A2175-ACDD-4D07-81BE-BF8B9C36790E}">
      <dsp:nvSpPr>
        <dsp:cNvPr id="0" name=""/>
        <dsp:cNvSpPr/>
      </dsp:nvSpPr>
      <dsp:spPr>
        <a:xfrm>
          <a:off x="465767" y="245928"/>
          <a:ext cx="4812243" cy="63302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2460" tIns="50800" rIns="50800" bIns="508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Scam Marshals send in their scam mail to the investigations team (Freepost)</a:t>
          </a:r>
        </a:p>
      </dsp:txBody>
      <dsp:txXfrm>
        <a:off x="465767" y="245928"/>
        <a:ext cx="4812243" cy="633020"/>
      </dsp:txXfrm>
    </dsp:sp>
    <dsp:sp modelId="{6BEB2346-0461-401D-96DA-25169C4943F8}">
      <dsp:nvSpPr>
        <dsp:cNvPr id="0" name=""/>
        <dsp:cNvSpPr/>
      </dsp:nvSpPr>
      <dsp:spPr>
        <a:xfrm>
          <a:off x="38003" y="191078"/>
          <a:ext cx="791276" cy="791276"/>
        </a:xfrm>
        <a:prstGeom prst="ellipse">
          <a:avLst/>
        </a:prstGeom>
        <a:solidFill>
          <a:srgbClr val="00668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7DF817-D094-47F5-B058-C24896A53F7A}">
      <dsp:nvSpPr>
        <dsp:cNvPr id="0" name=""/>
        <dsp:cNvSpPr/>
      </dsp:nvSpPr>
      <dsp:spPr>
        <a:xfrm>
          <a:off x="828693" y="1164568"/>
          <a:ext cx="4449318" cy="63302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2460" tIns="50800" rIns="50800" bIns="508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They can talk to family and friends about the good work they do to help raise awareness</a:t>
          </a:r>
        </a:p>
      </dsp:txBody>
      <dsp:txXfrm>
        <a:off x="828693" y="1164568"/>
        <a:ext cx="4449318" cy="633020"/>
      </dsp:txXfrm>
    </dsp:sp>
    <dsp:sp modelId="{EF76CC2F-654E-43A7-B8F2-39CCFFD828FF}">
      <dsp:nvSpPr>
        <dsp:cNvPr id="0" name=""/>
        <dsp:cNvSpPr/>
      </dsp:nvSpPr>
      <dsp:spPr>
        <a:xfrm>
          <a:off x="433055" y="1086928"/>
          <a:ext cx="791276" cy="791276"/>
        </a:xfrm>
        <a:prstGeom prst="ellipse">
          <a:avLst/>
        </a:prstGeom>
        <a:solidFill>
          <a:srgbClr val="E73437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440EE2-F818-4ABA-8C14-3251B0F0B0D0}">
      <dsp:nvSpPr>
        <dsp:cNvPr id="0" name=""/>
        <dsp:cNvSpPr/>
      </dsp:nvSpPr>
      <dsp:spPr>
        <a:xfrm>
          <a:off x="828693" y="2215737"/>
          <a:ext cx="4449318" cy="63302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2460" tIns="50800" rIns="50800" bIns="508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The investigators use their mail to help prosecute and close down the criminals</a:t>
          </a:r>
        </a:p>
      </dsp:txBody>
      <dsp:txXfrm>
        <a:off x="828693" y="2215737"/>
        <a:ext cx="4449318" cy="633020"/>
      </dsp:txXfrm>
    </dsp:sp>
    <dsp:sp modelId="{1F81B49B-ED1D-439C-B916-AD7CB7244E93}">
      <dsp:nvSpPr>
        <dsp:cNvPr id="0" name=""/>
        <dsp:cNvSpPr/>
      </dsp:nvSpPr>
      <dsp:spPr>
        <a:xfrm>
          <a:off x="433055" y="2096215"/>
          <a:ext cx="791276" cy="791276"/>
        </a:xfrm>
        <a:prstGeom prst="ellipse">
          <a:avLst/>
        </a:prstGeom>
        <a:solidFill>
          <a:srgbClr val="00668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6FA440-1385-41FB-B521-3923125B8B3F}">
      <dsp:nvSpPr>
        <dsp:cNvPr id="0" name=""/>
        <dsp:cNvSpPr/>
      </dsp:nvSpPr>
      <dsp:spPr>
        <a:xfrm>
          <a:off x="465767" y="3165433"/>
          <a:ext cx="4812243" cy="63302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2460" tIns="50800" rIns="50800" bIns="508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They help to take a stand against scams – sign up today if you think you can help</a:t>
          </a:r>
        </a:p>
      </dsp:txBody>
      <dsp:txXfrm>
        <a:off x="465767" y="3165433"/>
        <a:ext cx="4812243" cy="633020"/>
      </dsp:txXfrm>
    </dsp:sp>
    <dsp:sp modelId="{DF013955-D816-477B-B656-B922DA1C53C1}">
      <dsp:nvSpPr>
        <dsp:cNvPr id="0" name=""/>
        <dsp:cNvSpPr/>
      </dsp:nvSpPr>
      <dsp:spPr>
        <a:xfrm>
          <a:off x="119188" y="3027870"/>
          <a:ext cx="791276" cy="791276"/>
        </a:xfrm>
        <a:prstGeom prst="ellipse">
          <a:avLst/>
        </a:prstGeom>
        <a:solidFill>
          <a:srgbClr val="E73437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8FC61C-E02D-4A3C-AF0E-6BF6AE2995EB}" type="datetimeFigureOut">
              <a:rPr lang="en-GB" smtClean="0"/>
              <a:t>04/04/2019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A006BA-FF05-4C0A-827B-45C9FF482F9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79347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0F258A-13F6-490A-847A-97B8D49B1DD2}" type="datetimeFigureOut">
              <a:rPr lang="en-GB" smtClean="0"/>
              <a:t>04/04/2019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688AD0-87F1-4A9F-933A-94A6A7DFB42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4587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88AD0-87F1-4A9F-933A-94A6A7DFB42C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20650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86C0-ED73-4792-8140-7D47FFA2CF7A}" type="slidenum">
              <a:rPr lang="en-GB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75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66AC8B-CA29-42E0-BB0E-8182CD42DF42}" type="slidenum">
              <a:rPr lang="en-GB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950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66AC8B-CA29-42E0-BB0E-8182CD42DF42}" type="slidenum">
              <a:rPr lang="en-GB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844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66AC8B-CA29-42E0-BB0E-8182CD42DF42}" type="slidenum">
              <a:rPr lang="en-GB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1490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80B4D4-5ECB-41E9-BB3F-F7153E1909CE}" type="slidenum">
              <a:rPr lang="en-GB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859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3C4FE1-9351-45C7-BCCC-BFC48C929698}" type="slidenum">
              <a:rPr lang="en-GB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6517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348154-9B88-470D-8B36-F0529D652D08}" type="slidenum">
              <a:rPr lang="en-GB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649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30EA43-7A08-442A-A579-1AEEB887CC28}" type="slidenum">
              <a:rPr lang="en-GB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5287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DC6CB3-9F9B-417F-BC5D-1E92C1F03559}" type="slidenum">
              <a:rPr lang="en-GB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4193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66AC8B-CA29-42E0-BB0E-8182CD42DF42}" type="slidenum">
              <a:rPr lang="en-GB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238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aseline="0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88AD0-87F1-4A9F-933A-94A6A7DFB42C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7599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2F5D04-F9FC-456E-8AF8-01B9ED30D4DC}" type="slidenum">
              <a:rPr lang="en-GB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863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43EBEE-6E7A-46DA-A291-C76E837BFBC5}" type="slidenum">
              <a:rPr lang="en-GB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7645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4D6C29-1CC4-4AB7-B18F-E5E1FF876A68}" type="slidenum">
              <a:rPr lang="en-GB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5544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10D30B-A3CF-412C-8BEB-47CB2BBD7DFB}" type="slidenum">
              <a:rPr lang="en-GB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3195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F45584-1320-42BE-BA66-8F56A66CB926}" type="slidenum">
              <a:rPr lang="en-GB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5475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07A4BD-411A-4EF0-B368-519684E68867}" type="slidenum">
              <a:rPr lang="en-GB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353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E85599-8E93-42EC-A770-69C28D650CEF}" type="slidenum">
              <a:rPr lang="en-GB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7136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3DC097-1612-4D45-83AE-5200F8BDFB07}" type="slidenum">
              <a:rPr lang="en-GB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7642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DAD1F2-8D87-4BF7-AC80-D319B78DFD0B}" type="slidenum">
              <a:rPr lang="en-GB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9697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49B06E-814B-41EE-BA05-4E957CCB1D92}" type="slidenum">
              <a:rPr lang="en-GB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428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88AD0-87F1-4A9F-933A-94A6A7DFB42C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9570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6E1A50-52D4-4EA1-BCC9-5DC1D9235B91}" type="slidenum">
              <a:rPr lang="en-GB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4457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4B2BDD-5083-4C05-BC43-714096EDE895}" type="slidenum">
              <a:rPr lang="en-GB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9181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0E47D7-4AD7-4366-8298-468F4E28196D}" type="slidenum">
              <a:rPr lang="en-GB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5807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618EBB-4840-4300-8F92-60015852975A}" type="slidenum">
              <a:rPr lang="en-GB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5916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5845E4-0770-4F64-BBF6-75F8E954CBA1}" type="slidenum">
              <a:rPr lang="en-GB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8946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88AD0-87F1-4A9F-933A-94A6A7DFB42C}" type="slidenum">
              <a:rPr lang="en-GB" smtClean="0"/>
              <a:t>47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90187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88AD0-87F1-4A9F-933A-94A6A7DFB42C}" type="slidenum">
              <a:rPr lang="en-GB" smtClean="0"/>
              <a:t>48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96962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ct val="0"/>
              </a:spcBef>
              <a:buFont typeface="Arial" pitchFamily="34" charset="0"/>
              <a:buNone/>
              <a:defRPr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88AD0-87F1-4A9F-933A-94A6A7DFB42C}" type="slidenum">
              <a:rPr lang="en-GB" smtClean="0"/>
              <a:t>51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84108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88AD0-87F1-4A9F-933A-94A6A7DFB42C}" type="slidenum">
              <a:rPr lang="en-GB" smtClean="0"/>
              <a:t>52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78854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alt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88AD0-87F1-4A9F-933A-94A6A7DFB42C}" type="slidenum">
              <a:rPr lang="en-GB" smtClean="0"/>
              <a:t>53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3888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88AD0-87F1-4A9F-933A-94A6A7DFB42C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6963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88AD0-87F1-4A9F-933A-94A6A7DFB42C}" type="slidenum">
              <a:rPr lang="en-GB" smtClean="0"/>
              <a:t>57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00597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Where appropriate,</a:t>
            </a:r>
            <a:r>
              <a:rPr lang="en-GB" baseline="0" dirty="0"/>
              <a:t> removes the shame from scams, Increases wellbeing, confidence &amp; happiness. Hand out leaflets at </a:t>
            </a:r>
            <a:r>
              <a:rPr lang="en-GB" baseline="0"/>
              <a:t>this time.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88AD0-87F1-4A9F-933A-94A6A7DFB42C}" type="slidenum">
              <a:rPr lang="en-GB" smtClean="0">
                <a:solidFill>
                  <a:prstClr val="black"/>
                </a:solidFill>
              </a:rPr>
              <a:pPr/>
              <a:t>58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49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88AD0-87F1-4A9F-933A-94A6A7DFB42C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693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0E2739-48E9-4A7E-9420-A8D6114DE270}" type="slidenum">
              <a:rPr lang="en-GB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490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6A2D14-404D-4B21-BD3C-F6147D777C41}" type="slidenum">
              <a:rPr lang="en-GB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328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B60660-5268-41E9-853D-0B232A470E2A}" type="slidenum">
              <a:rPr lang="en-GB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091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6A2D14-404D-4B21-BD3C-F6147D777C41}" type="slidenum">
              <a:rPr lang="en-GB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642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381000" y="5532120"/>
            <a:ext cx="8627400" cy="182880"/>
          </a:xfrm>
          <a:prstGeom prst="rect">
            <a:avLst/>
          </a:prstGeom>
          <a:solidFill>
            <a:srgbClr val="E73437"/>
          </a:solidFill>
          <a:ln>
            <a:solidFill>
              <a:srgbClr val="E734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52400" y="5532120"/>
            <a:ext cx="2895600" cy="182880"/>
          </a:xfrm>
          <a:prstGeom prst="rect">
            <a:avLst/>
          </a:prstGeom>
          <a:solidFill>
            <a:srgbClr val="006680"/>
          </a:solidFill>
          <a:ln>
            <a:solidFill>
              <a:srgbClr val="0066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70F09-EDC9-4B1A-A029-AA60634E5C41}" type="datetimeFigureOut">
              <a:rPr lang="en-GB" smtClean="0"/>
              <a:t>04/04/2019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A8AE8-4436-4334-9A88-B511E18A273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52400" y="143434"/>
            <a:ext cx="8856000" cy="6552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3"/>
          <p:cNvSpPr txBox="1">
            <a:spLocks noChangeArrowheads="1"/>
          </p:cNvSpPr>
          <p:nvPr userDrawn="1"/>
        </p:nvSpPr>
        <p:spPr bwMode="auto">
          <a:xfrm>
            <a:off x="0" y="6198513"/>
            <a:ext cx="9144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www.friendsagainstscams.org.uk</a:t>
            </a:r>
          </a:p>
        </p:txBody>
      </p:sp>
      <p:sp>
        <p:nvSpPr>
          <p:cNvPr id="16" name="TextBox 13"/>
          <p:cNvSpPr txBox="1">
            <a:spLocks noChangeArrowheads="1"/>
          </p:cNvSpPr>
          <p:nvPr userDrawn="1"/>
        </p:nvSpPr>
        <p:spPr bwMode="auto">
          <a:xfrm>
            <a:off x="0" y="5843785"/>
            <a:ext cx="9144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#FriendsAgainstScams</a:t>
            </a:r>
          </a:p>
        </p:txBody>
      </p:sp>
    </p:spTree>
    <p:extLst>
      <p:ext uri="{BB962C8B-B14F-4D97-AF65-F5344CB8AC3E}">
        <p14:creationId xmlns:p14="http://schemas.microsoft.com/office/powerpoint/2010/main" val="430974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A077B-3332-4948-A77B-4DBC00388F39}" type="datetimeFigureOut">
              <a:rPr lang="en-GB" smtClean="0"/>
              <a:t>04/04/2019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D5F9-D9BD-45F6-8102-8FE92ED275B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9945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A077B-3332-4948-A77B-4DBC00388F39}" type="datetimeFigureOut">
              <a:rPr lang="en-GB" smtClean="0"/>
              <a:t>04/04/2019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D5F9-D9BD-45F6-8102-8FE92ED275B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3658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A077B-3332-4948-A77B-4DBC00388F39}" type="datetimeFigureOut">
              <a:rPr lang="en-GB" smtClean="0"/>
              <a:t>04/04/2019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D5F9-D9BD-45F6-8102-8FE92ED275B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72154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3016B-F03F-461C-AE19-C7B5534D07A2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837295"/>
      </p:ext>
    </p:extLst>
  </p:cSld>
  <p:clrMapOvr>
    <a:masterClrMapping/>
  </p:clrMapOvr>
  <p:transition advClick="0" advTm="11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54BC0-C0B6-4EA0-B47F-388BDAE1572A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648427"/>
      </p:ext>
    </p:extLst>
  </p:cSld>
  <p:clrMapOvr>
    <a:masterClrMapping/>
  </p:clrMapOvr>
  <p:transition advClick="0" advTm="11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2F70E-3A8D-42F9-93F5-4DDC3E8E6197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891822"/>
      </p:ext>
    </p:extLst>
  </p:cSld>
  <p:clrMapOvr>
    <a:masterClrMapping/>
  </p:clrMapOvr>
  <p:transition advClick="0" advTm="11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9FBEBC-D2A4-4364-ABDA-A6C72B5357A9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615269"/>
      </p:ext>
    </p:extLst>
  </p:cSld>
  <p:clrMapOvr>
    <a:masterClrMapping/>
  </p:clrMapOvr>
  <p:transition advClick="0" advTm="11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78398-40B6-4A11-85D3-92F47510FB32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285329"/>
      </p:ext>
    </p:extLst>
  </p:cSld>
  <p:clrMapOvr>
    <a:masterClrMapping/>
  </p:clrMapOvr>
  <p:transition advClick="0" advTm="11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49FC75-2DEC-412F-A6CD-EDE4956E01CB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993573"/>
      </p:ext>
    </p:extLst>
  </p:cSld>
  <p:clrMapOvr>
    <a:masterClrMapping/>
  </p:clrMapOvr>
  <p:transition advClick="0" advTm="11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4844D-29A3-40BA-A0B2-8FF55D73AC7F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035323"/>
      </p:ext>
    </p:extLst>
  </p:cSld>
  <p:clrMapOvr>
    <a:masterClrMapping/>
  </p:clrMapOvr>
  <p:transition advClick="0" advTm="11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381000" y="5532120"/>
            <a:ext cx="8627400" cy="182880"/>
          </a:xfrm>
          <a:prstGeom prst="rect">
            <a:avLst/>
          </a:prstGeom>
          <a:solidFill>
            <a:srgbClr val="E73437"/>
          </a:solidFill>
          <a:ln>
            <a:solidFill>
              <a:srgbClr val="E734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52400" y="5532120"/>
            <a:ext cx="2895600" cy="182880"/>
          </a:xfrm>
          <a:prstGeom prst="rect">
            <a:avLst/>
          </a:prstGeom>
          <a:solidFill>
            <a:srgbClr val="006680"/>
          </a:solidFill>
          <a:ln>
            <a:solidFill>
              <a:srgbClr val="0066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3" y="274638"/>
            <a:ext cx="8385047" cy="1143000"/>
          </a:xfrm>
        </p:spPr>
        <p:txBody>
          <a:bodyPr>
            <a:normAutofit/>
          </a:bodyPr>
          <a:lstStyle>
            <a:lvl1pPr algn="l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52400" y="143434"/>
            <a:ext cx="8856000" cy="6552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13"/>
          <p:cNvSpPr txBox="1">
            <a:spLocks noChangeArrowheads="1"/>
          </p:cNvSpPr>
          <p:nvPr userDrawn="1"/>
        </p:nvSpPr>
        <p:spPr bwMode="auto">
          <a:xfrm>
            <a:off x="0" y="6198513"/>
            <a:ext cx="9144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www.friendsagainstscams.org.uk</a:t>
            </a:r>
          </a:p>
        </p:txBody>
      </p:sp>
      <p:sp>
        <p:nvSpPr>
          <p:cNvPr id="7" name="TextBox 13"/>
          <p:cNvSpPr txBox="1">
            <a:spLocks noChangeArrowheads="1"/>
          </p:cNvSpPr>
          <p:nvPr userDrawn="1"/>
        </p:nvSpPr>
        <p:spPr bwMode="auto">
          <a:xfrm>
            <a:off x="0" y="5843785"/>
            <a:ext cx="9144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#FriendsAgainstScams</a:t>
            </a:r>
          </a:p>
        </p:txBody>
      </p:sp>
    </p:spTree>
    <p:extLst>
      <p:ext uri="{BB962C8B-B14F-4D97-AF65-F5344CB8AC3E}">
        <p14:creationId xmlns:p14="http://schemas.microsoft.com/office/powerpoint/2010/main" val="1161078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C8750-F35A-4C1A-B0D5-EEE90B1E743E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886656"/>
      </p:ext>
    </p:extLst>
  </p:cSld>
  <p:clrMapOvr>
    <a:masterClrMapping/>
  </p:clrMapOvr>
  <p:transition advClick="0" advTm="11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>
                <a:solidFill>
                  <a:srgbClr val="FFFFFF"/>
                </a:solidFill>
              </a:rPr>
              <a:t>Name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41864-0F66-43A7-B79B-C6A2FA3D4C7A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474168"/>
      </p:ext>
    </p:extLst>
  </p:cSld>
  <p:clrMapOvr>
    <a:masterClrMapping/>
  </p:clrMapOvr>
  <p:transition advClick="0" advTm="11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613D3-D8C0-4746-BB2E-E6849EB753A9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970103"/>
      </p:ext>
    </p:extLst>
  </p:cSld>
  <p:clrMapOvr>
    <a:masterClrMapping/>
  </p:clrMapOvr>
  <p:transition advClick="0" advTm="1100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D9269-AA30-4C87-ACF7-BED140358840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27900"/>
      </p:ext>
    </p:extLst>
  </p:cSld>
  <p:clrMapOvr>
    <a:masterClrMapping/>
  </p:clrMapOvr>
  <p:transition advClick="0" advTm="11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4D44E-46A8-4463-9522-FC6E76A800A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04/04/2019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32F56-3541-4F9B-8F33-F300398BE48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6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4D44E-46A8-4463-9522-FC6E76A800A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04/04/2019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32F56-3541-4F9B-8F33-F300398BE48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93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4D44E-46A8-4463-9522-FC6E76A800A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04/04/2019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32F56-3541-4F9B-8F33-F300398BE48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44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4D44E-46A8-4463-9522-FC6E76A800A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04/04/2019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32F56-3541-4F9B-8F33-F300398BE48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59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4D44E-46A8-4463-9522-FC6E76A800A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04/04/2019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32F56-3541-4F9B-8F33-F300398BE48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07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4D44E-46A8-4463-9522-FC6E76A800A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04/04/2019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32F56-3541-4F9B-8F33-F300398BE48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70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3"/>
          <p:cNvSpPr txBox="1">
            <a:spLocks noChangeArrowheads="1"/>
          </p:cNvSpPr>
          <p:nvPr userDrawn="1"/>
        </p:nvSpPr>
        <p:spPr bwMode="auto">
          <a:xfrm>
            <a:off x="0" y="5843785"/>
            <a:ext cx="9144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#FriendsAgainstScams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1"/>
            <a:ext cx="8458200" cy="4800599"/>
          </a:xfrm>
        </p:spPr>
        <p:txBody>
          <a:bodyPr/>
          <a:lstStyle>
            <a:lvl1pPr marL="0" indent="0">
              <a:buNone/>
              <a:defRPr sz="3200" b="1"/>
            </a:lvl1pPr>
            <a:lvl2pPr marL="742950" indent="-285750">
              <a:buFont typeface="Wingdings" panose="05000000000000000000" pitchFamily="2" charset="2"/>
              <a:buChar char="§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381000" y="1417320"/>
            <a:ext cx="8627400" cy="182880"/>
          </a:xfrm>
          <a:prstGeom prst="rect">
            <a:avLst/>
          </a:prstGeom>
          <a:solidFill>
            <a:srgbClr val="E73437"/>
          </a:solidFill>
          <a:ln>
            <a:solidFill>
              <a:srgbClr val="E734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52400" y="1417320"/>
            <a:ext cx="2895600" cy="182880"/>
          </a:xfrm>
          <a:prstGeom prst="rect">
            <a:avLst/>
          </a:prstGeom>
          <a:solidFill>
            <a:srgbClr val="006680"/>
          </a:solidFill>
          <a:ln>
            <a:solidFill>
              <a:srgbClr val="0066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953" y="274638"/>
            <a:ext cx="8613647" cy="1143000"/>
          </a:xfrm>
        </p:spPr>
        <p:txBody>
          <a:bodyPr>
            <a:normAutofit/>
          </a:bodyPr>
          <a:lstStyle>
            <a:lvl1pPr algn="l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52400" y="143434"/>
            <a:ext cx="8856000" cy="6552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867399"/>
            <a:ext cx="1575279" cy="75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W:\Scams Team\Scams Team Documents\Logo\NST logo 15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804848"/>
            <a:ext cx="1260144" cy="84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3"/>
          <p:cNvSpPr txBox="1">
            <a:spLocks noChangeArrowheads="1"/>
          </p:cNvSpPr>
          <p:nvPr userDrawn="1"/>
        </p:nvSpPr>
        <p:spPr bwMode="auto">
          <a:xfrm>
            <a:off x="0" y="6198513"/>
            <a:ext cx="9144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www.friendsagainstscams.org.uk</a:t>
            </a:r>
          </a:p>
        </p:txBody>
      </p:sp>
    </p:spTree>
    <p:extLst>
      <p:ext uri="{BB962C8B-B14F-4D97-AF65-F5344CB8AC3E}">
        <p14:creationId xmlns:p14="http://schemas.microsoft.com/office/powerpoint/2010/main" val="36814616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4D44E-46A8-4463-9522-FC6E76A800A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04/04/2019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32F56-3541-4F9B-8F33-F300398BE48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50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4D44E-46A8-4463-9522-FC6E76A800A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04/04/2019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32F56-3541-4F9B-8F33-F300398BE48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66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4D44E-46A8-4463-9522-FC6E76A800A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04/04/2019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32F56-3541-4F9B-8F33-F300398BE48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52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4D44E-46A8-4463-9522-FC6E76A800A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04/04/2019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32F56-3541-4F9B-8F33-F300398BE48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34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4D44E-46A8-4463-9522-FC6E76A800A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04/04/2019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32F56-3541-4F9B-8F33-F300398BE48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31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381000" y="5532120"/>
            <a:ext cx="8627400" cy="182880"/>
          </a:xfrm>
          <a:prstGeom prst="rect">
            <a:avLst/>
          </a:prstGeom>
          <a:solidFill>
            <a:srgbClr val="E73437"/>
          </a:solidFill>
          <a:ln>
            <a:solidFill>
              <a:srgbClr val="E734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152400" y="5532120"/>
            <a:ext cx="2895600" cy="182880"/>
          </a:xfrm>
          <a:prstGeom prst="rect">
            <a:avLst/>
          </a:prstGeom>
          <a:solidFill>
            <a:srgbClr val="006680"/>
          </a:solidFill>
          <a:ln>
            <a:solidFill>
              <a:srgbClr val="0066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70F09-EDC9-4B1A-A029-AA60634E5C4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A8AE8-4436-4334-9A88-B511E18A2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52400" y="143434"/>
            <a:ext cx="8856000" cy="6552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TextBox 13"/>
          <p:cNvSpPr txBox="1">
            <a:spLocks noChangeArrowheads="1"/>
          </p:cNvSpPr>
          <p:nvPr userDrawn="1"/>
        </p:nvSpPr>
        <p:spPr bwMode="auto">
          <a:xfrm>
            <a:off x="0" y="6198513"/>
            <a:ext cx="9144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www.friendsagainstscams.org.uk</a:t>
            </a:r>
          </a:p>
        </p:txBody>
      </p:sp>
      <p:sp>
        <p:nvSpPr>
          <p:cNvPr id="16" name="TextBox 13"/>
          <p:cNvSpPr txBox="1">
            <a:spLocks noChangeArrowheads="1"/>
          </p:cNvSpPr>
          <p:nvPr userDrawn="1"/>
        </p:nvSpPr>
        <p:spPr bwMode="auto">
          <a:xfrm>
            <a:off x="0" y="5843785"/>
            <a:ext cx="9144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#FriendsAgainstScams</a:t>
            </a:r>
          </a:p>
        </p:txBody>
      </p:sp>
    </p:spTree>
    <p:extLst>
      <p:ext uri="{BB962C8B-B14F-4D97-AF65-F5344CB8AC3E}">
        <p14:creationId xmlns:p14="http://schemas.microsoft.com/office/powerpoint/2010/main" val="38632287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381000" y="5532120"/>
            <a:ext cx="8627400" cy="182880"/>
          </a:xfrm>
          <a:prstGeom prst="rect">
            <a:avLst/>
          </a:prstGeom>
          <a:solidFill>
            <a:srgbClr val="E73437"/>
          </a:solidFill>
          <a:ln>
            <a:solidFill>
              <a:srgbClr val="E734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52400" y="5532120"/>
            <a:ext cx="2895600" cy="182880"/>
          </a:xfrm>
          <a:prstGeom prst="rect">
            <a:avLst/>
          </a:prstGeom>
          <a:solidFill>
            <a:srgbClr val="006680"/>
          </a:solidFill>
          <a:ln>
            <a:solidFill>
              <a:srgbClr val="0066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3" y="274638"/>
            <a:ext cx="8385047" cy="1143000"/>
          </a:xfrm>
        </p:spPr>
        <p:txBody>
          <a:bodyPr>
            <a:normAutofit/>
          </a:bodyPr>
          <a:lstStyle>
            <a:lvl1pPr algn="l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52400" y="143434"/>
            <a:ext cx="8856000" cy="6552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13"/>
          <p:cNvSpPr txBox="1">
            <a:spLocks noChangeArrowheads="1"/>
          </p:cNvSpPr>
          <p:nvPr userDrawn="1"/>
        </p:nvSpPr>
        <p:spPr bwMode="auto">
          <a:xfrm>
            <a:off x="0" y="6198513"/>
            <a:ext cx="9144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www.friendsagainstscams.org.uk</a:t>
            </a:r>
          </a:p>
        </p:txBody>
      </p:sp>
      <p:sp>
        <p:nvSpPr>
          <p:cNvPr id="7" name="TextBox 13"/>
          <p:cNvSpPr txBox="1">
            <a:spLocks noChangeArrowheads="1"/>
          </p:cNvSpPr>
          <p:nvPr userDrawn="1"/>
        </p:nvSpPr>
        <p:spPr bwMode="auto">
          <a:xfrm>
            <a:off x="0" y="5843785"/>
            <a:ext cx="9144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#FriendsAgainstScams</a:t>
            </a:r>
          </a:p>
        </p:txBody>
      </p:sp>
    </p:spTree>
    <p:extLst>
      <p:ext uri="{BB962C8B-B14F-4D97-AF65-F5344CB8AC3E}">
        <p14:creationId xmlns:p14="http://schemas.microsoft.com/office/powerpoint/2010/main" val="12784897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3"/>
          <p:cNvSpPr txBox="1">
            <a:spLocks noChangeArrowheads="1"/>
          </p:cNvSpPr>
          <p:nvPr userDrawn="1"/>
        </p:nvSpPr>
        <p:spPr bwMode="auto">
          <a:xfrm>
            <a:off x="0" y="5843785"/>
            <a:ext cx="9144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#FriendsAgainstScams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1"/>
            <a:ext cx="8458200" cy="4800599"/>
          </a:xfrm>
        </p:spPr>
        <p:txBody>
          <a:bodyPr/>
          <a:lstStyle>
            <a:lvl1pPr marL="0" indent="0">
              <a:buNone/>
              <a:defRPr sz="3200" b="1"/>
            </a:lvl1pPr>
            <a:lvl2pPr marL="742950" indent="-285750">
              <a:buFont typeface="Wingdings" panose="05000000000000000000" pitchFamily="2" charset="2"/>
              <a:buChar char="§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381000" y="1417320"/>
            <a:ext cx="8627400" cy="182880"/>
          </a:xfrm>
          <a:prstGeom prst="rect">
            <a:avLst/>
          </a:prstGeom>
          <a:solidFill>
            <a:srgbClr val="E73437"/>
          </a:solidFill>
          <a:ln>
            <a:solidFill>
              <a:srgbClr val="E734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52400" y="1417320"/>
            <a:ext cx="2895600" cy="182880"/>
          </a:xfrm>
          <a:prstGeom prst="rect">
            <a:avLst/>
          </a:prstGeom>
          <a:solidFill>
            <a:srgbClr val="006680"/>
          </a:solidFill>
          <a:ln>
            <a:solidFill>
              <a:srgbClr val="0066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953" y="274638"/>
            <a:ext cx="8613647" cy="1143000"/>
          </a:xfrm>
        </p:spPr>
        <p:txBody>
          <a:bodyPr>
            <a:normAutofit/>
          </a:bodyPr>
          <a:lstStyle>
            <a:lvl1pPr algn="l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52400" y="143434"/>
            <a:ext cx="8856000" cy="6552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867399"/>
            <a:ext cx="1575279" cy="75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W:\Scams Team\Scams Team Documents\Logo\NST logo 15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804848"/>
            <a:ext cx="1260144" cy="84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3"/>
          <p:cNvSpPr txBox="1">
            <a:spLocks noChangeArrowheads="1"/>
          </p:cNvSpPr>
          <p:nvPr userDrawn="1"/>
        </p:nvSpPr>
        <p:spPr bwMode="auto">
          <a:xfrm>
            <a:off x="0" y="6198513"/>
            <a:ext cx="9144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www.friendsagainstscams.org.uk</a:t>
            </a:r>
          </a:p>
        </p:txBody>
      </p:sp>
    </p:spTree>
    <p:extLst>
      <p:ext uri="{BB962C8B-B14F-4D97-AF65-F5344CB8AC3E}">
        <p14:creationId xmlns:p14="http://schemas.microsoft.com/office/powerpoint/2010/main" val="39117376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381000" y="5532120"/>
            <a:ext cx="8627400" cy="182880"/>
          </a:xfrm>
          <a:prstGeom prst="rect">
            <a:avLst/>
          </a:prstGeom>
          <a:solidFill>
            <a:srgbClr val="E73437"/>
          </a:solidFill>
          <a:ln>
            <a:solidFill>
              <a:srgbClr val="E734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152400" y="5532120"/>
            <a:ext cx="2895600" cy="182880"/>
          </a:xfrm>
          <a:prstGeom prst="rect">
            <a:avLst/>
          </a:prstGeom>
          <a:solidFill>
            <a:srgbClr val="006680"/>
          </a:solidFill>
          <a:ln>
            <a:solidFill>
              <a:srgbClr val="0066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A077B-3332-4948-A77B-4DBC00388F3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D5F9-D9BD-45F6-8102-8FE92ED275B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152400" y="143434"/>
            <a:ext cx="8856000" cy="6552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 userDrawn="1"/>
        </p:nvSpPr>
        <p:spPr bwMode="auto">
          <a:xfrm>
            <a:off x="0" y="6198513"/>
            <a:ext cx="9144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www.friendsagainstscams.org.uk</a:t>
            </a:r>
          </a:p>
        </p:txBody>
      </p:sp>
      <p:sp>
        <p:nvSpPr>
          <p:cNvPr id="16" name="TextBox 13"/>
          <p:cNvSpPr txBox="1">
            <a:spLocks noChangeArrowheads="1"/>
          </p:cNvSpPr>
          <p:nvPr userDrawn="1"/>
        </p:nvSpPr>
        <p:spPr bwMode="auto">
          <a:xfrm>
            <a:off x="0" y="5843785"/>
            <a:ext cx="9144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#FriendsAgainstScams</a:t>
            </a:r>
          </a:p>
        </p:txBody>
      </p:sp>
    </p:spTree>
    <p:extLst>
      <p:ext uri="{BB962C8B-B14F-4D97-AF65-F5344CB8AC3E}">
        <p14:creationId xmlns:p14="http://schemas.microsoft.com/office/powerpoint/2010/main" val="18635774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A077B-3332-4948-A77B-4DBC00388F3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D5F9-D9BD-45F6-8102-8FE92ED275B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274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381000" y="5532120"/>
            <a:ext cx="8627400" cy="182880"/>
          </a:xfrm>
          <a:prstGeom prst="rect">
            <a:avLst/>
          </a:prstGeom>
          <a:solidFill>
            <a:srgbClr val="E73437"/>
          </a:solidFill>
          <a:ln>
            <a:solidFill>
              <a:srgbClr val="E734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152400" y="5532120"/>
            <a:ext cx="2895600" cy="182880"/>
          </a:xfrm>
          <a:prstGeom prst="rect">
            <a:avLst/>
          </a:prstGeom>
          <a:solidFill>
            <a:srgbClr val="006680"/>
          </a:solidFill>
          <a:ln>
            <a:solidFill>
              <a:srgbClr val="0066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A077B-3332-4948-A77B-4DBC00388F39}" type="datetimeFigureOut">
              <a:rPr lang="en-GB" smtClean="0"/>
              <a:t>04/04/2019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D5F9-D9BD-45F6-8102-8FE92ED275B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52400" y="143434"/>
            <a:ext cx="8856000" cy="6552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3"/>
          <p:cNvSpPr txBox="1">
            <a:spLocks noChangeArrowheads="1"/>
          </p:cNvSpPr>
          <p:nvPr userDrawn="1"/>
        </p:nvSpPr>
        <p:spPr bwMode="auto">
          <a:xfrm>
            <a:off x="0" y="6198513"/>
            <a:ext cx="9144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www.friendsagainstscams.org.uk</a:t>
            </a:r>
          </a:p>
        </p:txBody>
      </p:sp>
      <p:sp>
        <p:nvSpPr>
          <p:cNvPr id="16" name="TextBox 13"/>
          <p:cNvSpPr txBox="1">
            <a:spLocks noChangeArrowheads="1"/>
          </p:cNvSpPr>
          <p:nvPr userDrawn="1"/>
        </p:nvSpPr>
        <p:spPr bwMode="auto">
          <a:xfrm>
            <a:off x="0" y="5843785"/>
            <a:ext cx="9144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#FriendsAgainstScams</a:t>
            </a:r>
          </a:p>
        </p:txBody>
      </p:sp>
    </p:spTree>
    <p:extLst>
      <p:ext uri="{BB962C8B-B14F-4D97-AF65-F5344CB8AC3E}">
        <p14:creationId xmlns:p14="http://schemas.microsoft.com/office/powerpoint/2010/main" val="10001198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A077B-3332-4948-A77B-4DBC00388F3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D5F9-D9BD-45F6-8102-8FE92ED275B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6066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A077B-3332-4948-A77B-4DBC00388F3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D5F9-D9BD-45F6-8102-8FE92ED275B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4118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A077B-3332-4948-A77B-4DBC00388F3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D5F9-D9BD-45F6-8102-8FE92ED275B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381000" y="1417320"/>
            <a:ext cx="8627400" cy="182880"/>
          </a:xfrm>
          <a:prstGeom prst="rect">
            <a:avLst/>
          </a:prstGeom>
          <a:solidFill>
            <a:srgbClr val="E73437"/>
          </a:solidFill>
          <a:ln>
            <a:solidFill>
              <a:srgbClr val="E734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52400" y="1417320"/>
            <a:ext cx="2895600" cy="182880"/>
          </a:xfrm>
          <a:prstGeom prst="rect">
            <a:avLst/>
          </a:prstGeom>
          <a:solidFill>
            <a:srgbClr val="006680"/>
          </a:solidFill>
          <a:ln>
            <a:solidFill>
              <a:srgbClr val="0066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152400" y="143434"/>
            <a:ext cx="8856000" cy="6552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77953" y="274638"/>
            <a:ext cx="8613647" cy="1143000"/>
          </a:xfrm>
        </p:spPr>
        <p:txBody>
          <a:bodyPr>
            <a:normAutofit/>
          </a:bodyPr>
          <a:lstStyle>
            <a:lvl1pPr algn="l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8793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70F09-EDC9-4B1A-A029-AA60634E5C4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A8AE8-4436-4334-9A88-B511E18A2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7784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A077B-3332-4948-A77B-4DBC00388F3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D5F9-D9BD-45F6-8102-8FE92ED275B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4744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A077B-3332-4948-A77B-4DBC00388F3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D5F9-D9BD-45F6-8102-8FE92ED275B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8860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A077B-3332-4948-A77B-4DBC00388F3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D5F9-D9BD-45F6-8102-8FE92ED275B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625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A077B-3332-4948-A77B-4DBC00388F39}" type="datetimeFigureOut">
              <a:rPr lang="en-GB" smtClean="0"/>
              <a:t>04/04/2019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D5F9-D9BD-45F6-8102-8FE92ED275B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8385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A077B-3332-4948-A77B-4DBC00388F39}" type="datetimeFigureOut">
              <a:rPr lang="en-GB" smtClean="0"/>
              <a:t>04/04/2019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D5F9-D9BD-45F6-8102-8FE92ED275B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6805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A077B-3332-4948-A77B-4DBC00388F39}" type="datetimeFigureOut">
              <a:rPr lang="en-GB" smtClean="0"/>
              <a:t>04/04/2019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D5F9-D9BD-45F6-8102-8FE92ED275B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9889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A077B-3332-4948-A77B-4DBC00388F39}" type="datetimeFigureOut">
              <a:rPr lang="en-GB" smtClean="0"/>
              <a:t>04/04/2019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D5F9-D9BD-45F6-8102-8FE92ED275B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Rectangle 4"/>
          <p:cNvSpPr/>
          <p:nvPr userDrawn="1"/>
        </p:nvSpPr>
        <p:spPr>
          <a:xfrm>
            <a:off x="381000" y="1417320"/>
            <a:ext cx="8627400" cy="182880"/>
          </a:xfrm>
          <a:prstGeom prst="rect">
            <a:avLst/>
          </a:prstGeom>
          <a:solidFill>
            <a:srgbClr val="E73437"/>
          </a:solidFill>
          <a:ln>
            <a:solidFill>
              <a:srgbClr val="E734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52400" y="1417320"/>
            <a:ext cx="2895600" cy="182880"/>
          </a:xfrm>
          <a:prstGeom prst="rect">
            <a:avLst/>
          </a:prstGeom>
          <a:solidFill>
            <a:srgbClr val="006680"/>
          </a:solidFill>
          <a:ln>
            <a:solidFill>
              <a:srgbClr val="0066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52400" y="143434"/>
            <a:ext cx="8856000" cy="6552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77953" y="274638"/>
            <a:ext cx="8613647" cy="1143000"/>
          </a:xfrm>
        </p:spPr>
        <p:txBody>
          <a:bodyPr>
            <a:normAutofit/>
          </a:bodyPr>
          <a:lstStyle>
            <a:lvl1pPr algn="l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0091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70F09-EDC9-4B1A-A029-AA60634E5C41}" type="datetimeFigureOut">
              <a:rPr lang="en-GB" smtClean="0"/>
              <a:t>04/04/2019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A8AE8-4436-4334-9A88-B511E18A273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4053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A077B-3332-4948-A77B-4DBC00388F39}" type="datetimeFigureOut">
              <a:rPr lang="en-GB" smtClean="0"/>
              <a:t>04/04/2019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7D5F9-D9BD-45F6-8102-8FE92ED275B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4373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4" r:id="rId1"/>
    <p:sldLayoutId id="2147484365" r:id="rId2"/>
    <p:sldLayoutId id="2147484355" r:id="rId3"/>
    <p:sldLayoutId id="2147484356" r:id="rId4"/>
    <p:sldLayoutId id="2147484357" r:id="rId5"/>
    <p:sldLayoutId id="2147484358" r:id="rId6"/>
    <p:sldLayoutId id="2147484359" r:id="rId7"/>
    <p:sldLayoutId id="2147484360" r:id="rId8"/>
    <p:sldLayoutId id="2147484361" r:id="rId9"/>
    <p:sldLayoutId id="2147484362" r:id="rId10"/>
    <p:sldLayoutId id="2147484363" r:id="rId11"/>
    <p:sldLayoutId id="214748436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B244AE-0A47-43AE-9F4B-761F6CBA2550}" type="slidenum">
              <a:rPr lang="en-GB" alt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89277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  <p:sldLayoutId id="2147484377" r:id="rId11"/>
  </p:sldLayoutIdLst>
  <p:transition advClick="0" advTm="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  <p:bldP spid="3277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7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77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7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77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7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77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7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77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7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77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4D44E-46A8-4463-9522-FC6E76A800A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32F56-3541-4F9B-8F33-F300398BE4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960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9" r:id="rId1"/>
    <p:sldLayoutId id="2147484380" r:id="rId2"/>
    <p:sldLayoutId id="2147484381" r:id="rId3"/>
    <p:sldLayoutId id="2147484382" r:id="rId4"/>
    <p:sldLayoutId id="2147484383" r:id="rId5"/>
    <p:sldLayoutId id="2147484384" r:id="rId6"/>
    <p:sldLayoutId id="2147484385" r:id="rId7"/>
    <p:sldLayoutId id="2147484386" r:id="rId8"/>
    <p:sldLayoutId id="2147484387" r:id="rId9"/>
    <p:sldLayoutId id="2147484388" r:id="rId10"/>
    <p:sldLayoutId id="214748438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A077B-3332-4948-A77B-4DBC00388F3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7D5F9-D9BD-45F6-8102-8FE92ED275B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842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1" r:id="rId1"/>
    <p:sldLayoutId id="2147484392" r:id="rId2"/>
    <p:sldLayoutId id="2147484393" r:id="rId3"/>
    <p:sldLayoutId id="2147484394" r:id="rId4"/>
    <p:sldLayoutId id="2147484395" r:id="rId5"/>
    <p:sldLayoutId id="2147484396" r:id="rId6"/>
    <p:sldLayoutId id="2147484397" r:id="rId7"/>
    <p:sldLayoutId id="2147484398" r:id="rId8"/>
    <p:sldLayoutId id="2147484399" r:id="rId9"/>
    <p:sldLayoutId id="2147484400" r:id="rId10"/>
    <p:sldLayoutId id="2147484401" r:id="rId11"/>
    <p:sldLayoutId id="214748440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7.jpeg"/><Relationship Id="rId18" Type="http://schemas.openxmlformats.org/officeDocument/2006/relationships/image" Target="../media/image3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17" Type="http://schemas.openxmlformats.org/officeDocument/2006/relationships/image" Target="../media/image31.jpe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30.jpeg"/><Relationship Id="rId20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5" Type="http://schemas.openxmlformats.org/officeDocument/2006/relationships/image" Target="../media/image29.jpeg"/><Relationship Id="rId10" Type="http://schemas.openxmlformats.org/officeDocument/2006/relationships/image" Target="../media/image24.jpeg"/><Relationship Id="rId19" Type="http://schemas.openxmlformats.org/officeDocument/2006/relationships/image" Target="../media/image33.jpeg"/><Relationship Id="rId4" Type="http://schemas.openxmlformats.org/officeDocument/2006/relationships/image" Target="../media/image18.jp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6.jp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ma"/><Relationship Id="rId2" Type="http://schemas.microsoft.com/office/2007/relationships/media" Target="../media/media1.wm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5.png"/><Relationship Id="rId4" Type="http://schemas.openxmlformats.org/officeDocument/2006/relationships/hyperlink" Target="http://www.bensound.com/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43" y="576532"/>
            <a:ext cx="8607081" cy="456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1994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"/>
          <p:cNvSpPr>
            <a:spLocks noGrp="1" noChangeArrowheads="1"/>
          </p:cNvSpPr>
          <p:nvPr>
            <p:ph type="title"/>
          </p:nvPr>
        </p:nvSpPr>
        <p:spPr>
          <a:xfrm>
            <a:off x="395288" y="2895600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sz="6000" b="1" dirty="0">
                <a:solidFill>
                  <a:srgbClr val="FFFF00"/>
                </a:solidFill>
              </a:rPr>
              <a:t>To get victims hooked and responding to scams, criminals rely on…</a:t>
            </a:r>
          </a:p>
        </p:txBody>
      </p:sp>
    </p:spTree>
    <p:extLst>
      <p:ext uri="{BB962C8B-B14F-4D97-AF65-F5344CB8AC3E}">
        <p14:creationId xmlns:p14="http://schemas.microsoft.com/office/powerpoint/2010/main" val="364343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819400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9600" b="1" dirty="0">
                <a:solidFill>
                  <a:srgbClr val="FFFF00"/>
                </a:solidFill>
              </a:rPr>
              <a:t>Loneliness</a:t>
            </a:r>
          </a:p>
        </p:txBody>
      </p:sp>
    </p:spTree>
    <p:extLst>
      <p:ext uri="{BB962C8B-B14F-4D97-AF65-F5344CB8AC3E}">
        <p14:creationId xmlns:p14="http://schemas.microsoft.com/office/powerpoint/2010/main" val="180616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819400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9600" b="1" dirty="0">
                <a:solidFill>
                  <a:srgbClr val="FFFF00"/>
                </a:solidFill>
              </a:rPr>
              <a:t>Vulnerability</a:t>
            </a:r>
          </a:p>
        </p:txBody>
      </p:sp>
    </p:spTree>
    <p:extLst>
      <p:ext uri="{BB962C8B-B14F-4D97-AF65-F5344CB8AC3E}">
        <p14:creationId xmlns:p14="http://schemas.microsoft.com/office/powerpoint/2010/main" val="77390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895600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9600" b="1" dirty="0">
                <a:solidFill>
                  <a:srgbClr val="FFFF00"/>
                </a:solidFill>
              </a:rPr>
              <a:t>Social  isolation</a:t>
            </a:r>
          </a:p>
        </p:txBody>
      </p:sp>
    </p:spTree>
    <p:extLst>
      <p:ext uri="{BB962C8B-B14F-4D97-AF65-F5344CB8AC3E}">
        <p14:creationId xmlns:p14="http://schemas.microsoft.com/office/powerpoint/2010/main" val="121667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4213" y="476250"/>
            <a:ext cx="7772400" cy="1152525"/>
          </a:xfrm>
        </p:spPr>
        <p:txBody>
          <a:bodyPr/>
          <a:lstStyle/>
          <a:p>
            <a:pPr eaLnBrk="1" hangingPunct="1"/>
            <a:br>
              <a:rPr lang="en-GB" altLang="en-US" b="1" dirty="0">
                <a:solidFill>
                  <a:srgbClr val="FFFF00"/>
                </a:solidFill>
                <a:latin typeface="Calibri" pitchFamily="34" charset="0"/>
              </a:rPr>
            </a:br>
            <a:endParaRPr lang="en-GB" altLang="en-US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0" y="2424112"/>
            <a:ext cx="9144000" cy="298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altLang="en-US" sz="9600" b="1" dirty="0">
                <a:solidFill>
                  <a:srgbClr val="FFFF00"/>
                </a:solidFill>
              </a:rPr>
              <a:t>Shame</a:t>
            </a:r>
          </a:p>
          <a:p>
            <a:endParaRPr lang="en-GB" altLang="en-US" sz="3600" b="1" dirty="0">
              <a:solidFill>
                <a:srgbClr val="FFFF00"/>
              </a:solidFill>
            </a:endParaRPr>
          </a:p>
          <a:p>
            <a:endParaRPr lang="en-GB" altLang="en-US" sz="3600" b="1" dirty="0">
              <a:solidFill>
                <a:srgbClr val="FFFF00"/>
              </a:solidFill>
            </a:endParaRPr>
          </a:p>
          <a:p>
            <a:br>
              <a:rPr lang="en-GB" altLang="en-US" sz="9600" b="1" kern="0" dirty="0">
                <a:solidFill>
                  <a:srgbClr val="FFFF00"/>
                </a:solidFill>
              </a:rPr>
            </a:br>
            <a:endParaRPr lang="en-GB" sz="9600" kern="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51816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4000" b="1" dirty="0">
                <a:solidFill>
                  <a:srgbClr val="FFFF00"/>
                </a:solidFill>
              </a:rPr>
              <a:t>and</a:t>
            </a:r>
            <a:endParaRPr lang="en-GB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1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0" y="3657600"/>
            <a:ext cx="9144000" cy="1143000"/>
          </a:xfrm>
        </p:spPr>
        <p:txBody>
          <a:bodyPr/>
          <a:lstStyle/>
          <a:p>
            <a:pPr marL="0" indent="0"/>
            <a:r>
              <a:rPr lang="en-GB" altLang="en-US" sz="5400" b="1" dirty="0">
                <a:solidFill>
                  <a:srgbClr val="FFFF00"/>
                </a:solidFill>
              </a:rPr>
              <a:t>The fact that people don’t REPORT that they have been scammed.</a:t>
            </a:r>
            <a:br>
              <a:rPr lang="en-GB" altLang="en-US" sz="5400" b="1" dirty="0">
                <a:solidFill>
                  <a:srgbClr val="FFFF00"/>
                </a:solidFill>
              </a:rPr>
            </a:br>
            <a:br>
              <a:rPr lang="en-GB" altLang="en-US" sz="5400" b="1" dirty="0">
                <a:solidFill>
                  <a:srgbClr val="FFFF00"/>
                </a:solidFill>
              </a:rPr>
            </a:br>
            <a:r>
              <a:rPr lang="en-GB" altLang="en-US" sz="5400" b="1" dirty="0">
                <a:solidFill>
                  <a:srgbClr val="FFFF00"/>
                </a:solidFill>
              </a:rPr>
              <a:t>ONLY 5% of these CRIMES are reported.</a:t>
            </a:r>
            <a:br>
              <a:rPr lang="en-GB" altLang="en-US" sz="5400" b="1" dirty="0">
                <a:solidFill>
                  <a:srgbClr val="FFFF00"/>
                </a:solidFill>
              </a:rPr>
            </a:br>
            <a:br>
              <a:rPr lang="en-GB" altLang="en-US" sz="5400" b="1" dirty="0">
                <a:solidFill>
                  <a:srgbClr val="FFFF00"/>
                </a:solidFill>
              </a:rPr>
            </a:br>
            <a:endParaRPr lang="en-GB" alt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55198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1000">
        <p:fade/>
      </p:transition>
    </mc:Choice>
    <mc:Fallback xmlns="">
      <p:transition spd="med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895600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5400" b="1" dirty="0">
                <a:solidFill>
                  <a:srgbClr val="FFFF00"/>
                </a:solidFill>
              </a:rPr>
              <a:t>Being conned by investment fraudsters, intimidated by doorstep criminals, ‘clairvoyants’ and misled by fictitious lotteries and prize draws.</a:t>
            </a:r>
          </a:p>
        </p:txBody>
      </p:sp>
    </p:spTree>
    <p:extLst>
      <p:ext uri="{BB962C8B-B14F-4D97-AF65-F5344CB8AC3E}">
        <p14:creationId xmlns:p14="http://schemas.microsoft.com/office/powerpoint/2010/main" val="47846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0" y="3657600"/>
            <a:ext cx="9144000" cy="1143000"/>
          </a:xfrm>
        </p:spPr>
        <p:txBody>
          <a:bodyPr/>
          <a:lstStyle/>
          <a:p>
            <a:r>
              <a:rPr lang="en-GB" altLang="ja-JP" sz="5400" b="1" dirty="0">
                <a:solidFill>
                  <a:srgbClr val="FFFF00"/>
                </a:solidFill>
                <a:ea typeface="ＭＳ Ｐゴシック" charset="-128"/>
              </a:rPr>
              <a:t>The average age of a scam victim is 75, showing that criminals tend to prey on older and often more vulnerable members of society.</a:t>
            </a:r>
            <a:br>
              <a:rPr lang="en-GB" altLang="en-US" sz="5400" b="1" dirty="0">
                <a:solidFill>
                  <a:srgbClr val="FFFF00"/>
                </a:solidFill>
              </a:rPr>
            </a:br>
            <a:br>
              <a:rPr lang="en-GB" altLang="en-US" sz="5400" b="1" dirty="0">
                <a:solidFill>
                  <a:srgbClr val="FFFF00"/>
                </a:solidFill>
              </a:rPr>
            </a:br>
            <a:endParaRPr lang="en-GB" alt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31588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1000">
        <p:fade/>
      </p:transition>
    </mc:Choice>
    <mc:Fallback xmlns="">
      <p:transition spd="med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ctrTitle"/>
          </p:nvPr>
        </p:nvSpPr>
        <p:spPr>
          <a:xfrm>
            <a:off x="0" y="2362200"/>
            <a:ext cx="9144000" cy="2333625"/>
          </a:xfrm>
        </p:spPr>
        <p:txBody>
          <a:bodyPr/>
          <a:lstStyle/>
          <a:p>
            <a:r>
              <a:rPr lang="en-GB" altLang="en-US" sz="5400" b="1" dirty="0">
                <a:solidFill>
                  <a:srgbClr val="FFFF00"/>
                </a:solidFill>
              </a:rPr>
              <a:t>People defrauded in their own homes are 2.5 times more likely to either die or go into residential care within a year.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395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79388" y="4114800"/>
            <a:ext cx="8785225" cy="1143000"/>
          </a:xfrm>
        </p:spPr>
        <p:txBody>
          <a:bodyPr/>
          <a:lstStyle/>
          <a:p>
            <a:r>
              <a:rPr lang="en-GB" altLang="en-US" sz="5400" b="1" dirty="0">
                <a:solidFill>
                  <a:srgbClr val="FFFF00"/>
                </a:solidFill>
              </a:rPr>
              <a:t>This problem is growing.</a:t>
            </a:r>
            <a:br>
              <a:rPr lang="en-GB" altLang="en-US" sz="5400" b="1" dirty="0">
                <a:solidFill>
                  <a:srgbClr val="FFFF00"/>
                </a:solidFill>
              </a:rPr>
            </a:br>
            <a:r>
              <a:rPr lang="en-GB" altLang="en-US" sz="5400" b="1" dirty="0"/>
              <a:t>53% of people aged 65 plus have been targeted by criminals.</a:t>
            </a:r>
            <a:br>
              <a:rPr lang="en-GB" altLang="en-US" sz="5400" b="1" dirty="0"/>
            </a:br>
            <a:br>
              <a:rPr lang="en-GB" altLang="en-US" sz="5400" b="1" dirty="0"/>
            </a:br>
            <a:r>
              <a:rPr lang="en-GB" altLang="en-US" sz="5400" b="1" dirty="0">
                <a:solidFill>
                  <a:srgbClr val="FFFF00"/>
                </a:solidFill>
              </a:rPr>
              <a:t>And it’s only going to get worse.</a:t>
            </a:r>
            <a:br>
              <a:rPr lang="en-GB" altLang="en-US" sz="5400" b="1" dirty="0">
                <a:solidFill>
                  <a:srgbClr val="FFFF00"/>
                </a:solidFill>
              </a:rPr>
            </a:br>
            <a:br>
              <a:rPr lang="en-GB" altLang="en-US" sz="5400" b="1" dirty="0">
                <a:solidFill>
                  <a:srgbClr val="FFFF00"/>
                </a:solidFill>
              </a:rPr>
            </a:br>
            <a:br>
              <a:rPr lang="en-GB" altLang="en-US" sz="5400" b="1" dirty="0">
                <a:solidFill>
                  <a:srgbClr val="FFFF00"/>
                </a:solidFill>
              </a:rPr>
            </a:br>
            <a:endParaRPr lang="en-GB" alt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72333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703" y="579438"/>
            <a:ext cx="8786641" cy="868362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the National Trading Standards Scams Team</a:t>
            </a:r>
            <a:b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W:\Scams Team\Scams Team Documents\Logo\NST logo 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" b="50"/>
          <a:stretch/>
        </p:blipFill>
        <p:spPr bwMode="auto">
          <a:xfrm>
            <a:off x="1951630" y="1905000"/>
            <a:ext cx="5287370" cy="354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635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895600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5400" b="1" dirty="0">
                <a:solidFill>
                  <a:srgbClr val="FFFF00"/>
                </a:solidFill>
              </a:rPr>
              <a:t>Once a victim has responded to a scam…</a:t>
            </a:r>
          </a:p>
        </p:txBody>
      </p:sp>
    </p:spTree>
    <p:extLst>
      <p:ext uri="{BB962C8B-B14F-4D97-AF65-F5344CB8AC3E}">
        <p14:creationId xmlns:p14="http://schemas.microsoft.com/office/powerpoint/2010/main" val="218286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862263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5400" b="1" dirty="0">
                <a:solidFill>
                  <a:srgbClr val="FFFF00"/>
                </a:solidFill>
              </a:rPr>
              <a:t>…their personal details are perpetually shared and sold on to other criminals…</a:t>
            </a:r>
          </a:p>
        </p:txBody>
      </p:sp>
    </p:spTree>
    <p:extLst>
      <p:ext uri="{BB962C8B-B14F-4D97-AF65-F5344CB8AC3E}">
        <p14:creationId xmlns:p14="http://schemas.microsoft.com/office/powerpoint/2010/main" val="251778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3048000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5400" b="1" dirty="0">
                <a:solidFill>
                  <a:srgbClr val="FFFF00"/>
                </a:solidFill>
              </a:rPr>
              <a:t>…and criminals will use this information to…</a:t>
            </a:r>
          </a:p>
        </p:txBody>
      </p:sp>
    </p:spTree>
    <p:extLst>
      <p:ext uri="{BB962C8B-B14F-4D97-AF65-F5344CB8AC3E}">
        <p14:creationId xmlns:p14="http://schemas.microsoft.com/office/powerpoint/2010/main" val="245999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895600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5400" b="1" dirty="0">
                <a:solidFill>
                  <a:srgbClr val="FFFF00"/>
                </a:solidFill>
              </a:rPr>
              <a:t>…relentlessly target the victim with either scam mail, multiple phone calls, or repeat home visits…</a:t>
            </a:r>
          </a:p>
        </p:txBody>
      </p:sp>
    </p:spTree>
    <p:extLst>
      <p:ext uri="{BB962C8B-B14F-4D97-AF65-F5344CB8AC3E}">
        <p14:creationId xmlns:p14="http://schemas.microsoft.com/office/powerpoint/2010/main" val="18962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2895600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5400" b="1" dirty="0">
                <a:solidFill>
                  <a:srgbClr val="FFFF00"/>
                </a:solidFill>
              </a:rPr>
              <a:t>…in order to con, mislead, intimidate and bully the victim into parting with their life savings.</a:t>
            </a:r>
          </a:p>
        </p:txBody>
      </p:sp>
    </p:spTree>
    <p:extLst>
      <p:ext uri="{BB962C8B-B14F-4D97-AF65-F5344CB8AC3E}">
        <p14:creationId xmlns:p14="http://schemas.microsoft.com/office/powerpoint/2010/main" val="411809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>
          <a:xfrm>
            <a:off x="250825" y="2895600"/>
            <a:ext cx="8642350" cy="1143000"/>
          </a:xfrm>
        </p:spPr>
        <p:txBody>
          <a:bodyPr/>
          <a:lstStyle/>
          <a:p>
            <a:pPr eaLnBrk="1" hangingPunct="1"/>
            <a:r>
              <a:rPr lang="en-GB" altLang="en-US" sz="6500" b="1" dirty="0">
                <a:solidFill>
                  <a:srgbClr val="FFFF00"/>
                </a:solidFill>
              </a:rPr>
              <a:t>Scam victims                  SUFFER IN SILENCE.</a:t>
            </a:r>
          </a:p>
        </p:txBody>
      </p:sp>
    </p:spTree>
    <p:extLst>
      <p:ext uri="{BB962C8B-B14F-4D97-AF65-F5344CB8AC3E}">
        <p14:creationId xmlns:p14="http://schemas.microsoft.com/office/powerpoint/2010/main" val="80776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895600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5400" b="1" dirty="0">
                <a:solidFill>
                  <a:srgbClr val="FFFF00"/>
                </a:solidFill>
              </a:rPr>
              <a:t>Victims are often lonely and the criminal is the only ‘friend’ they have.</a:t>
            </a:r>
          </a:p>
        </p:txBody>
      </p:sp>
    </p:spTree>
    <p:extLst>
      <p:ext uri="{BB962C8B-B14F-4D97-AF65-F5344CB8AC3E}">
        <p14:creationId xmlns:p14="http://schemas.microsoft.com/office/powerpoint/2010/main" val="264994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852738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5400" b="1" dirty="0">
                <a:solidFill>
                  <a:srgbClr val="FFFF00"/>
                </a:solidFill>
              </a:rPr>
              <a:t>Leading to situations like these…</a:t>
            </a:r>
          </a:p>
        </p:txBody>
      </p:sp>
    </p:spTree>
    <p:extLst>
      <p:ext uri="{BB962C8B-B14F-4D97-AF65-F5344CB8AC3E}">
        <p14:creationId xmlns:p14="http://schemas.microsoft.com/office/powerpoint/2010/main" val="32212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22" b="23322"/>
          <a:stretch>
            <a:fillRect/>
          </a:stretch>
        </p:blipFill>
        <p:spPr>
          <a:xfrm>
            <a:off x="549275" y="784225"/>
            <a:ext cx="8102600" cy="5616575"/>
          </a:xfr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64932" y="2152650"/>
            <a:ext cx="8064500" cy="34766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400" b="1" dirty="0">
                <a:solidFill>
                  <a:srgbClr val="000808"/>
                </a:solidFill>
                <a:cs typeface="Arial" charset="0"/>
              </a:rPr>
              <a:t>“By the way I never have enough cash at this time in the month, I am really now wondering when I will ever have any win.”</a:t>
            </a:r>
          </a:p>
        </p:txBody>
      </p:sp>
      <p:sp>
        <p:nvSpPr>
          <p:cNvPr id="26628" name="TextBox 1"/>
          <p:cNvSpPr txBox="1">
            <a:spLocks noChangeArrowheads="1"/>
          </p:cNvSpPr>
          <p:nvPr/>
        </p:nvSpPr>
        <p:spPr bwMode="auto">
          <a:xfrm>
            <a:off x="22225" y="28575"/>
            <a:ext cx="8797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3600" b="1" dirty="0">
                <a:solidFill>
                  <a:srgbClr val="FFFFFF"/>
                </a:solidFill>
                <a:cs typeface="Arial" charset="0"/>
              </a:rPr>
              <a:t>Letter from a victim to a criminal</a:t>
            </a:r>
          </a:p>
        </p:txBody>
      </p:sp>
    </p:spTree>
    <p:extLst>
      <p:ext uri="{BB962C8B-B14F-4D97-AF65-F5344CB8AC3E}">
        <p14:creationId xmlns:p14="http://schemas.microsoft.com/office/powerpoint/2010/main" val="138756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250825" y="5638800"/>
            <a:ext cx="86423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4000" kern="0" dirty="0">
                <a:solidFill>
                  <a:srgbClr val="FFFF00"/>
                </a:solidFill>
              </a:rPr>
              <a:t>Scam victim’s house.</a:t>
            </a: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316607"/>
            <a:ext cx="8139056" cy="5703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520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553" y="152400"/>
            <a:ext cx="8613647" cy="1143000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Friends Against Scams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667001"/>
            <a:ext cx="8458200" cy="236219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6000" dirty="0">
                <a:solidFill>
                  <a:srgbClr val="0066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‘Take a Stand Against Scams.’</a:t>
            </a:r>
          </a:p>
          <a:p>
            <a:endParaRPr lang="en-GB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4690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8"/>
          <p:cNvSpPr txBox="1">
            <a:spLocks noChangeArrowheads="1"/>
          </p:cNvSpPr>
          <p:nvPr/>
        </p:nvSpPr>
        <p:spPr bwMode="auto">
          <a:xfrm>
            <a:off x="5651500" y="333375"/>
            <a:ext cx="2376488" cy="625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44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8675" name="TextBox 7"/>
          <p:cNvSpPr txBox="1">
            <a:spLocks noChangeArrowheads="1"/>
          </p:cNvSpPr>
          <p:nvPr/>
        </p:nvSpPr>
        <p:spPr bwMode="auto">
          <a:xfrm>
            <a:off x="4918075" y="2913063"/>
            <a:ext cx="2374900" cy="625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4400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46113"/>
            <a:ext cx="8335962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68313" y="3933825"/>
            <a:ext cx="8335962" cy="25542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000" b="1" dirty="0">
                <a:solidFill>
                  <a:srgbClr val="000808"/>
                </a:solidFill>
                <a:cs typeface="Arial" charset="0"/>
              </a:rPr>
              <a:t>“So sorry, so if I’m not too late,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000" b="1" dirty="0">
                <a:solidFill>
                  <a:srgbClr val="000808"/>
                </a:solidFill>
                <a:cs typeface="Arial" charset="0"/>
              </a:rPr>
              <a:t>PLEASE can we start again?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000" b="1" dirty="0">
                <a:solidFill>
                  <a:srgbClr val="000808"/>
                </a:solidFill>
                <a:cs typeface="Arial" charset="0"/>
              </a:rPr>
              <a:t>Will you write to me again and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000" b="1" dirty="0">
                <a:solidFill>
                  <a:srgbClr val="000808"/>
                </a:solidFill>
                <a:cs typeface="Arial" charset="0"/>
              </a:rPr>
              <a:t>I’ll send you your £30?”</a:t>
            </a: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0" y="-36513"/>
            <a:ext cx="9036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3600" b="1" dirty="0">
                <a:solidFill>
                  <a:srgbClr val="FFFFFF"/>
                </a:solidFill>
                <a:cs typeface="Arial" charset="0"/>
              </a:rPr>
              <a:t>Letter from a victim to a criminal</a:t>
            </a:r>
          </a:p>
        </p:txBody>
      </p:sp>
    </p:spTree>
    <p:extLst>
      <p:ext uri="{BB962C8B-B14F-4D97-AF65-F5344CB8AC3E}">
        <p14:creationId xmlns:p14="http://schemas.microsoft.com/office/powerpoint/2010/main" val="398174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3124200"/>
            <a:ext cx="9144000" cy="1143000"/>
          </a:xfrm>
        </p:spPr>
        <p:txBody>
          <a:bodyPr/>
          <a:lstStyle/>
          <a:p>
            <a:pPr algn="ctr" eaLnBrk="1" hangingPunct="1"/>
            <a:r>
              <a:rPr lang="en-GB" altLang="en-US" sz="5400" dirty="0">
                <a:solidFill>
                  <a:srgbClr val="FFFF00"/>
                </a:solidFill>
              </a:rPr>
              <a:t>Leaving the victims to  feel like this….</a:t>
            </a:r>
          </a:p>
        </p:txBody>
      </p:sp>
    </p:spTree>
    <p:extLst>
      <p:ext uri="{BB962C8B-B14F-4D97-AF65-F5344CB8AC3E}">
        <p14:creationId xmlns:p14="http://schemas.microsoft.com/office/powerpoint/2010/main" val="270349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2"/>
          <p:cNvSpPr txBox="1">
            <a:spLocks/>
          </p:cNvSpPr>
          <p:nvPr/>
        </p:nvSpPr>
        <p:spPr bwMode="auto">
          <a:xfrm>
            <a:off x="250825" y="304800"/>
            <a:ext cx="8569325" cy="367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indent="809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ts val="41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400" b="1" dirty="0">
                <a:solidFill>
                  <a:srgbClr val="FFFF00"/>
                </a:solidFill>
                <a:latin typeface="Arial"/>
                <a:ea typeface="Calibri" pitchFamily="34" charset="0"/>
                <a:cs typeface="Calibri" pitchFamily="34" charset="0"/>
              </a:rPr>
              <a:t>“I get up, I wait for the post, I sort it, I go to bed. What else have I got? I might as well be dead.”</a:t>
            </a:r>
          </a:p>
          <a:p>
            <a:pPr algn="ctr" eaLnBrk="1" fontAlgn="base" hangingPunct="1">
              <a:lnSpc>
                <a:spcPts val="41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4400" b="1" dirty="0">
              <a:solidFill>
                <a:srgbClr val="FFFF00"/>
              </a:solidFill>
              <a:latin typeface="Arial"/>
              <a:ea typeface="Calibri" pitchFamily="34" charset="0"/>
              <a:cs typeface="Calibri" pitchFamily="34" charset="0"/>
            </a:endParaRPr>
          </a:p>
          <a:p>
            <a:pPr algn="ctr" eaLnBrk="1" fontAlgn="base" hangingPunct="1">
              <a:lnSpc>
                <a:spcPts val="41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400" b="1" dirty="0">
                <a:solidFill>
                  <a:srgbClr val="FFFF00"/>
                </a:solidFill>
                <a:latin typeface="Arial"/>
                <a:ea typeface="Calibri" pitchFamily="34" charset="0"/>
                <a:cs typeface="Calibri" pitchFamily="34" charset="0"/>
              </a:rPr>
              <a:t>“I hope I win, so I can move to a home. I want someone to talk to.”</a:t>
            </a:r>
          </a:p>
          <a:p>
            <a:pPr algn="ctr" eaLnBrk="1" fontAlgn="base" hangingPunct="1">
              <a:lnSpc>
                <a:spcPts val="41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4400" b="1" dirty="0">
              <a:solidFill>
                <a:srgbClr val="FFFF00"/>
              </a:solidFill>
              <a:latin typeface="Arial"/>
              <a:ea typeface="Calibri" pitchFamily="34" charset="0"/>
              <a:cs typeface="Calibri" pitchFamily="34" charset="0"/>
            </a:endParaRPr>
          </a:p>
          <a:p>
            <a:pPr algn="ctr" eaLnBrk="1" fontAlgn="base" hangingPunct="1">
              <a:lnSpc>
                <a:spcPts val="41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400" b="1" dirty="0">
                <a:solidFill>
                  <a:srgbClr val="FFFF00"/>
                </a:solidFill>
                <a:latin typeface="Arial"/>
                <a:ea typeface="Calibri" pitchFamily="34" charset="0"/>
                <a:cs typeface="Calibri" pitchFamily="34" charset="0"/>
              </a:rPr>
              <a:t>“I don’t get out, because I'm frightened. These letters are all the company I ever get.”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altLang="en-US" sz="4400" b="1" dirty="0">
              <a:solidFill>
                <a:srgbClr val="FFFF00"/>
              </a:solidFill>
              <a:latin typeface="Arial"/>
              <a:ea typeface="Calibri" pitchFamily="34" charset="0"/>
              <a:cs typeface="Calibri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altLang="en-US" sz="4400" b="1" dirty="0">
              <a:solidFill>
                <a:srgbClr val="FFFF00"/>
              </a:solidFill>
              <a:latin typeface="Arial"/>
              <a:ea typeface="Calibri" pitchFamily="34" charset="0"/>
              <a:cs typeface="Calibri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altLang="en-US" sz="4400" b="1" dirty="0">
              <a:solidFill>
                <a:srgbClr val="FFFF00"/>
              </a:solidFill>
              <a:latin typeface="Arial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59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6000">
        <p:fade/>
      </p:transition>
    </mc:Choice>
    <mc:Fallback xmlns="">
      <p:transition spd="med" advClick="0" advTm="16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1219200"/>
            <a:ext cx="8713787" cy="3087687"/>
          </a:xfrm>
        </p:spPr>
        <p:txBody>
          <a:bodyPr/>
          <a:lstStyle/>
          <a:p>
            <a:br>
              <a:rPr lang="en-GB" altLang="en-US" sz="6500" b="1" dirty="0">
                <a:solidFill>
                  <a:srgbClr val="FFFF00"/>
                </a:solidFill>
              </a:rPr>
            </a:br>
            <a:r>
              <a:rPr lang="en-GB" altLang="en-US" sz="4000" b="1" dirty="0">
                <a:solidFill>
                  <a:srgbClr val="FFFF00"/>
                </a:solidFill>
              </a:rPr>
              <a:t>One victim was found to have been receiving 30 pieces of mail and 10 phone calls per day.</a:t>
            </a:r>
            <a:br>
              <a:rPr lang="en-GB" altLang="en-US" sz="6500" b="1" dirty="0">
                <a:solidFill>
                  <a:srgbClr val="FFFF00"/>
                </a:solidFill>
              </a:rPr>
            </a:br>
            <a:br>
              <a:rPr lang="en-GB" altLang="en-US" sz="6500" b="1" dirty="0"/>
            </a:br>
            <a:br>
              <a:rPr lang="en-GB" altLang="en-US" sz="6500" b="1" dirty="0"/>
            </a:br>
            <a:endParaRPr lang="en-GB" altLang="en-US" sz="6500" b="1" dirty="0"/>
          </a:p>
        </p:txBody>
      </p:sp>
      <p:sp>
        <p:nvSpPr>
          <p:cNvPr id="3" name="Rectangle 5"/>
          <p:cNvSpPr txBox="1">
            <a:spLocks noChangeArrowheads="1"/>
          </p:cNvSpPr>
          <p:nvPr/>
        </p:nvSpPr>
        <p:spPr>
          <a:xfrm>
            <a:off x="250825" y="3733800"/>
            <a:ext cx="8642350" cy="1752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r>
              <a:rPr lang="en-GB" sz="5400" b="1" dirty="0">
                <a:solidFill>
                  <a:srgbClr val="FFFFFF"/>
                </a:solidFill>
              </a:rPr>
              <a:t>It was later discovered she had lost over £1 Million.</a:t>
            </a:r>
            <a:endParaRPr lang="en-GB" altLang="en-US" sz="5400" b="1"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01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838200"/>
            <a:ext cx="8713787" cy="3087688"/>
          </a:xfrm>
        </p:spPr>
        <p:txBody>
          <a:bodyPr/>
          <a:lstStyle/>
          <a:p>
            <a:br>
              <a:rPr lang="en-GB" altLang="en-US" sz="4000" b="1" dirty="0">
                <a:solidFill>
                  <a:srgbClr val="FFFF00"/>
                </a:solidFill>
              </a:rPr>
            </a:br>
            <a:r>
              <a:rPr lang="en-GB" altLang="en-US" sz="4000" b="1" dirty="0">
                <a:solidFill>
                  <a:srgbClr val="FFFF00"/>
                </a:solidFill>
              </a:rPr>
              <a:t>Another victim agreed to work on her driveway, which resulted in repeat visits over two years; each time she was persuaded to part with more money.  </a:t>
            </a:r>
            <a:br>
              <a:rPr lang="en-GB" altLang="en-US" sz="4000" b="1" dirty="0">
                <a:solidFill>
                  <a:srgbClr val="FFFF00"/>
                </a:solidFill>
              </a:rPr>
            </a:br>
            <a:br>
              <a:rPr lang="en-GB" altLang="en-US" sz="4000" b="1" dirty="0"/>
            </a:br>
            <a:br>
              <a:rPr lang="en-GB" altLang="en-US" sz="4000" b="1" dirty="0"/>
            </a:br>
            <a:endParaRPr lang="en-GB" altLang="en-US" sz="4000" b="1" dirty="0"/>
          </a:p>
        </p:txBody>
      </p:sp>
      <p:sp>
        <p:nvSpPr>
          <p:cNvPr id="3" name="Rectangle 5"/>
          <p:cNvSpPr txBox="1">
            <a:spLocks noChangeArrowheads="1"/>
          </p:cNvSpPr>
          <p:nvPr/>
        </p:nvSpPr>
        <p:spPr>
          <a:xfrm>
            <a:off x="0" y="3886200"/>
            <a:ext cx="9144000" cy="1752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r>
              <a:rPr lang="en-GB" sz="5400" b="1" dirty="0">
                <a:solidFill>
                  <a:srgbClr val="FFFFFF"/>
                </a:solidFill>
              </a:rPr>
              <a:t>She lost over £160k.</a:t>
            </a:r>
          </a:p>
          <a:p>
            <a:pPr marL="0" indent="0" algn="ctr" eaLnBrk="1" hangingPunct="1">
              <a:buFontTx/>
              <a:buNone/>
              <a:defRPr/>
            </a:pPr>
            <a:r>
              <a:rPr lang="en-GB" altLang="en-US" sz="5400" b="1" kern="0" dirty="0">
                <a:solidFill>
                  <a:srgbClr val="FFFFFF"/>
                </a:solidFill>
              </a:rPr>
              <a:t>The actual value of the work was only £6k.</a:t>
            </a:r>
          </a:p>
        </p:txBody>
      </p:sp>
    </p:spTree>
    <p:extLst>
      <p:ext uri="{BB962C8B-B14F-4D97-AF65-F5344CB8AC3E}">
        <p14:creationId xmlns:p14="http://schemas.microsoft.com/office/powerpoint/2010/main" val="55573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250825" y="5638800"/>
            <a:ext cx="86423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4000" kern="0" dirty="0">
                <a:solidFill>
                  <a:srgbClr val="FFFF00"/>
                </a:solidFill>
              </a:rPr>
              <a:t>Doorstep Scams victim being escorted to the bank.</a:t>
            </a: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381000"/>
            <a:ext cx="6121400" cy="504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170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1" y="2933700"/>
            <a:ext cx="9144000" cy="1143000"/>
          </a:xfrm>
        </p:spPr>
        <p:txBody>
          <a:bodyPr/>
          <a:lstStyle/>
          <a:p>
            <a:r>
              <a:rPr lang="en-GB" altLang="en-US" sz="5400" b="1" dirty="0">
                <a:solidFill>
                  <a:srgbClr val="FFFF00"/>
                </a:solidFill>
                <a:ea typeface="Calibri" pitchFamily="34" charset="0"/>
                <a:cs typeface="Calibri" pitchFamily="34" charset="0"/>
              </a:rPr>
              <a:t>The stress and pain of victimisation often results in depression, withdrawal and isolation from family and friends and the deterioration of physical and mental health.</a:t>
            </a:r>
          </a:p>
        </p:txBody>
      </p:sp>
    </p:spTree>
    <p:extLst>
      <p:ext uri="{BB962C8B-B14F-4D97-AF65-F5344CB8AC3E}">
        <p14:creationId xmlns:p14="http://schemas.microsoft.com/office/powerpoint/2010/main" val="185814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0" y="2971800"/>
            <a:ext cx="9144000" cy="1143000"/>
          </a:xfrm>
        </p:spPr>
        <p:txBody>
          <a:bodyPr/>
          <a:lstStyle/>
          <a:p>
            <a:r>
              <a:rPr lang="en-GB" altLang="en-US" sz="5400" b="1" dirty="0">
                <a:solidFill>
                  <a:srgbClr val="FFFF00"/>
                </a:solidFill>
              </a:rPr>
              <a:t>In some cases victims have considered, attempted or committed suicide.</a:t>
            </a:r>
            <a:endParaRPr lang="en-GB" alt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412698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/>
          <a:p>
            <a:pPr eaLnBrk="1" hangingPunct="1"/>
            <a:r>
              <a:rPr lang="en-GB" altLang="en-US" sz="5400" b="1" dirty="0">
                <a:solidFill>
                  <a:srgbClr val="FFFF00"/>
                </a:solidFill>
              </a:rPr>
              <a:t>These victims are not going to win the Australian lottery or receive the millions of pounds that are ‘waiting’ for them…</a:t>
            </a:r>
          </a:p>
        </p:txBody>
      </p:sp>
      <p:sp>
        <p:nvSpPr>
          <p:cNvPr id="3686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5105400"/>
            <a:ext cx="6400800" cy="1752600"/>
          </a:xfrm>
        </p:spPr>
        <p:txBody>
          <a:bodyPr/>
          <a:lstStyle/>
          <a:p>
            <a:pPr eaLnBrk="1" hangingPunct="1"/>
            <a:endParaRPr lang="en-GB" altLang="en-US" b="1" dirty="0">
              <a:solidFill>
                <a:srgbClr val="FFFF00"/>
              </a:solidFill>
              <a:latin typeface="+mj-lt"/>
            </a:endParaRPr>
          </a:p>
          <a:p>
            <a:pPr eaLnBrk="1" hangingPunct="1"/>
            <a:r>
              <a:rPr lang="en-GB" altLang="en-US" sz="4000" b="1" dirty="0">
                <a:solidFill>
                  <a:srgbClr val="FFFF00"/>
                </a:solidFill>
                <a:latin typeface="+mj-lt"/>
              </a:rPr>
              <a:t>(for a small fee)</a:t>
            </a:r>
          </a:p>
        </p:txBody>
      </p:sp>
    </p:spTree>
    <p:extLst>
      <p:ext uri="{BB962C8B-B14F-4D97-AF65-F5344CB8AC3E}">
        <p14:creationId xmlns:p14="http://schemas.microsoft.com/office/powerpoint/2010/main" val="103484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0" y="281940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altLang="en-US" sz="5400" b="1" kern="0" dirty="0">
                <a:solidFill>
                  <a:srgbClr val="FFFF00"/>
                </a:solidFill>
              </a:rPr>
              <a:t>As you can see,                         </a:t>
            </a:r>
            <a:r>
              <a:rPr lang="en-GB" altLang="en-US" sz="5400" b="1" dirty="0">
                <a:solidFill>
                  <a:srgbClr val="FFFF00"/>
                </a:solidFill>
              </a:rPr>
              <a:t>the problem is immense</a:t>
            </a:r>
            <a:endParaRPr lang="en-GB" altLang="en-US" sz="5400" b="1" kern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15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13647" cy="1143000"/>
          </a:xfrm>
        </p:spPr>
        <p:txBody>
          <a:bodyPr>
            <a:no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Who is who in Friends Against Scams?</a:t>
            </a:r>
          </a:p>
        </p:txBody>
      </p:sp>
      <p:sp>
        <p:nvSpPr>
          <p:cNvPr id="4" name="Rectangle 3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 </a:t>
            </a:r>
          </a:p>
        </p:txBody>
      </p:sp>
      <p:graphicFrame>
        <p:nvGraphicFramePr>
          <p:cNvPr id="8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828800"/>
          <a:ext cx="8458200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695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75D1294-022C-475E-8973-5E7E8D9BE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DAAEC16-B756-4FE1-9EDD-316DA2E104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30A0280-6071-4201-B7BF-D5F5D035B6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EE13D4B-2F11-400C-95F1-E260911238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3025775"/>
            <a:ext cx="9143999" cy="1470025"/>
          </a:xfrm>
        </p:spPr>
        <p:txBody>
          <a:bodyPr/>
          <a:lstStyle/>
          <a:p>
            <a:r>
              <a:rPr lang="en-GB" altLang="en-US" sz="5400" b="1" dirty="0">
                <a:solidFill>
                  <a:srgbClr val="FFFF00"/>
                </a:solidFill>
              </a:rPr>
              <a:t>Scams cost the UK economy between £5-10 Billion a year.</a:t>
            </a:r>
            <a:br>
              <a:rPr lang="en-GB" altLang="en-US" sz="5400" dirty="0">
                <a:solidFill>
                  <a:srgbClr val="FFFF00"/>
                </a:solidFill>
              </a:rPr>
            </a:br>
            <a:endParaRPr lang="en-GB" altLang="en-US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40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2708275"/>
            <a:ext cx="9144000" cy="1470025"/>
          </a:xfrm>
        </p:spPr>
        <p:txBody>
          <a:bodyPr/>
          <a:lstStyle/>
          <a:p>
            <a:pPr eaLnBrk="1" hangingPunct="1"/>
            <a:r>
              <a:rPr lang="en-GB" altLang="en-US" sz="5400" b="1" dirty="0">
                <a:solidFill>
                  <a:srgbClr val="FFFF00"/>
                </a:solidFill>
              </a:rPr>
              <a:t>So, what can be done to help give a voice to these victims?</a:t>
            </a:r>
          </a:p>
        </p:txBody>
      </p:sp>
    </p:spTree>
    <p:extLst>
      <p:ext uri="{BB962C8B-B14F-4D97-AF65-F5344CB8AC3E}">
        <p14:creationId xmlns:p14="http://schemas.microsoft.com/office/powerpoint/2010/main" val="215569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3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0" y="2819400"/>
            <a:ext cx="9144000" cy="1295400"/>
          </a:xfrm>
        </p:spPr>
        <p:txBody>
          <a:bodyPr/>
          <a:lstStyle/>
          <a:p>
            <a:pPr eaLnBrk="1" hangingPunct="1"/>
            <a:r>
              <a:rPr lang="en-GB" altLang="en-US" sz="7000" b="1" dirty="0">
                <a:solidFill>
                  <a:srgbClr val="FFFF00"/>
                </a:solidFill>
                <a:latin typeface="+mj-lt"/>
              </a:rPr>
              <a:t>Together we can… </a:t>
            </a:r>
          </a:p>
        </p:txBody>
      </p:sp>
    </p:spTree>
    <p:extLst>
      <p:ext uri="{BB962C8B-B14F-4D97-AF65-F5344CB8AC3E}">
        <p14:creationId xmlns:p14="http://schemas.microsoft.com/office/powerpoint/2010/main" val="144920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3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9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0" y="1828800"/>
            <a:ext cx="9144000" cy="1752600"/>
          </a:xfrm>
        </p:spPr>
        <p:txBody>
          <a:bodyPr/>
          <a:lstStyle/>
          <a:p>
            <a:pPr eaLnBrk="1" hangingPunct="1"/>
            <a:r>
              <a:rPr lang="en-GB" altLang="en-US" sz="7000" b="1" dirty="0">
                <a:solidFill>
                  <a:srgbClr val="FFFF00"/>
                </a:solidFill>
                <a:latin typeface="+mj-lt"/>
              </a:rPr>
              <a:t>Talk about scams </a:t>
            </a:r>
            <a:r>
              <a:rPr lang="en-GB" altLang="en-US" sz="7000" b="1" dirty="0">
                <a:solidFill>
                  <a:srgbClr val="FFFF00"/>
                </a:solidFill>
              </a:rPr>
              <a:t>to highlight the scale of the problem.</a:t>
            </a:r>
          </a:p>
        </p:txBody>
      </p:sp>
    </p:spTree>
    <p:extLst>
      <p:ext uri="{BB962C8B-B14F-4D97-AF65-F5344CB8AC3E}">
        <p14:creationId xmlns:p14="http://schemas.microsoft.com/office/powerpoint/2010/main" val="28110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3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9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50825" y="1752600"/>
            <a:ext cx="8642350" cy="1752600"/>
          </a:xfrm>
        </p:spPr>
        <p:txBody>
          <a:bodyPr/>
          <a:lstStyle/>
          <a:p>
            <a:pPr eaLnBrk="1" hangingPunct="1"/>
            <a:r>
              <a:rPr lang="en-GB" altLang="en-US" sz="7000" b="1" dirty="0">
                <a:solidFill>
                  <a:srgbClr val="FFFF00"/>
                </a:solidFill>
                <a:latin typeface="+mj-lt"/>
              </a:rPr>
              <a:t>Prevent people from becoming a scam victim.</a:t>
            </a:r>
          </a:p>
          <a:p>
            <a:pPr eaLnBrk="1" hangingPunct="1"/>
            <a:endParaRPr lang="en-GB" altLang="en-US" sz="7000" b="1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4819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3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9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0" y="2286000"/>
            <a:ext cx="9143999" cy="1752600"/>
          </a:xfrm>
        </p:spPr>
        <p:txBody>
          <a:bodyPr/>
          <a:lstStyle/>
          <a:p>
            <a:pPr eaLnBrk="1" hangingPunct="1"/>
            <a:r>
              <a:rPr lang="en-GB" altLang="en-US" sz="7000" b="1" dirty="0">
                <a:solidFill>
                  <a:srgbClr val="FFFF00"/>
                </a:solidFill>
                <a:latin typeface="+mj-lt"/>
              </a:rPr>
              <a:t>Take away the shame.</a:t>
            </a:r>
          </a:p>
          <a:p>
            <a:pPr eaLnBrk="1" hangingPunct="1"/>
            <a:endParaRPr lang="en-GB" altLang="en-US" sz="7000" b="1" dirty="0">
              <a:solidFill>
                <a:srgbClr val="FFFF00"/>
              </a:solidFill>
              <a:latin typeface="+mj-lt"/>
            </a:endParaRPr>
          </a:p>
          <a:p>
            <a:pPr eaLnBrk="1" hangingPunct="1"/>
            <a:endParaRPr lang="en-GB" altLang="en-US" sz="7000" b="1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4389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3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9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0" y="1676400"/>
            <a:ext cx="9144000" cy="1752600"/>
          </a:xfrm>
        </p:spPr>
        <p:txBody>
          <a:bodyPr/>
          <a:lstStyle/>
          <a:p>
            <a:pPr eaLnBrk="1" hangingPunct="1"/>
            <a:r>
              <a:rPr lang="en-GB" altLang="en-US" sz="7000" b="1" dirty="0">
                <a:solidFill>
                  <a:srgbClr val="FFFF00"/>
                </a:solidFill>
                <a:latin typeface="+mj-lt"/>
              </a:rPr>
              <a:t>Together we can… </a:t>
            </a:r>
          </a:p>
          <a:p>
            <a:pPr eaLnBrk="1" hangingPunct="1"/>
            <a:r>
              <a:rPr lang="en-GB" altLang="en-US" sz="7000" b="1" dirty="0">
                <a:solidFill>
                  <a:srgbClr val="FFFF00"/>
                </a:solidFill>
                <a:latin typeface="+mj-lt"/>
              </a:rPr>
              <a:t>TAKE A STAND AGAINST SCAMS!</a:t>
            </a:r>
          </a:p>
          <a:p>
            <a:pPr eaLnBrk="1" hangingPunct="1"/>
            <a:endParaRPr lang="en-GB" altLang="en-US" sz="4000" b="1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991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93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9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13647" cy="1143000"/>
          </a:xfrm>
        </p:spPr>
        <p:txBody>
          <a:bodyPr/>
          <a:lstStyle/>
          <a:p>
            <a:r>
              <a:rPr lang="en-GB" altLang="en-US"/>
              <a:t>Five key points about scams</a:t>
            </a:r>
            <a:endParaRPr lang="en-GB" dirty="0"/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721815990"/>
              </p:ext>
            </p:extLst>
          </p:nvPr>
        </p:nvGraphicFramePr>
        <p:xfrm>
          <a:off x="291664" y="1371600"/>
          <a:ext cx="8534400" cy="47028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2602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908D9268-0D05-4045-80D5-4EBC917635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2DC0B2EB-4B33-4CB6-9A3F-1359ED6AC7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69F7157D-61F9-44E4-B1C9-136F1103E6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7D1CFCF5-D66D-4F37-96D9-96F853FE0F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F28D6A85-8BFB-4DB5-B18A-1046F06F1A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Sub>
          <a:bldDgm bld="one"/>
        </p:bldSub>
      </p:bldGraphic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/>
          <p:cNvGrpSpPr/>
          <p:nvPr/>
        </p:nvGrpSpPr>
        <p:grpSpPr>
          <a:xfrm>
            <a:off x="361966" y="1949668"/>
            <a:ext cx="2016000" cy="3524521"/>
            <a:chOff x="1889" y="15788"/>
            <a:chExt cx="1843254" cy="2880000"/>
          </a:xfrm>
        </p:grpSpPr>
        <p:sp>
          <p:nvSpPr>
            <p:cNvPr id="63" name="Rounded Rectangle 62"/>
            <p:cNvSpPr/>
            <p:nvPr/>
          </p:nvSpPr>
          <p:spPr>
            <a:xfrm>
              <a:off x="1889" y="15788"/>
              <a:ext cx="1843254" cy="2880000"/>
            </a:xfrm>
            <a:prstGeom prst="roundRect">
              <a:avLst>
                <a:gd name="adj" fmla="val 10000"/>
              </a:avLst>
            </a:prstGeom>
            <a:solidFill>
              <a:srgbClr val="006680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4" name="Rounded Rectangle 4"/>
            <p:cNvSpPr/>
            <p:nvPr/>
          </p:nvSpPr>
          <p:spPr>
            <a:xfrm>
              <a:off x="55876" y="53987"/>
              <a:ext cx="1735280" cy="24828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22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Postal scams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613647" cy="114300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of scams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479800" y="1961879"/>
            <a:ext cx="2016000" cy="3524521"/>
            <a:chOff x="1889" y="15788"/>
            <a:chExt cx="1843254" cy="2880000"/>
          </a:xfrm>
          <a:solidFill>
            <a:srgbClr val="E73437"/>
          </a:solidFill>
        </p:grpSpPr>
        <p:sp>
          <p:nvSpPr>
            <p:cNvPr id="16" name="Rounded Rectangle 15"/>
            <p:cNvSpPr/>
            <p:nvPr/>
          </p:nvSpPr>
          <p:spPr>
            <a:xfrm>
              <a:off x="1889" y="15788"/>
              <a:ext cx="1843254" cy="2880000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ounded Rectangle 4"/>
            <p:cNvSpPr/>
            <p:nvPr/>
          </p:nvSpPr>
          <p:spPr>
            <a:xfrm>
              <a:off x="55876" y="53987"/>
              <a:ext cx="1735280" cy="248282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22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Telephone scams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613400" y="1961879"/>
            <a:ext cx="2016000" cy="3524521"/>
            <a:chOff x="1889" y="15788"/>
            <a:chExt cx="1843254" cy="2880000"/>
          </a:xfrm>
        </p:grpSpPr>
        <p:sp>
          <p:nvSpPr>
            <p:cNvPr id="19" name="Rounded Rectangle 18"/>
            <p:cNvSpPr/>
            <p:nvPr/>
          </p:nvSpPr>
          <p:spPr>
            <a:xfrm>
              <a:off x="1889" y="15788"/>
              <a:ext cx="1843254" cy="2880000"/>
            </a:xfrm>
            <a:prstGeom prst="roundRect">
              <a:avLst>
                <a:gd name="adj" fmla="val 10000"/>
              </a:avLst>
            </a:prstGeom>
            <a:solidFill>
              <a:srgbClr val="006680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ounded Rectangle 4"/>
            <p:cNvSpPr/>
            <p:nvPr/>
          </p:nvSpPr>
          <p:spPr>
            <a:xfrm>
              <a:off x="55876" y="53987"/>
              <a:ext cx="1735280" cy="24828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22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Doorstep</a:t>
              </a:r>
              <a:r>
                <a:rPr lang="en-GB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scams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747000" y="1961879"/>
            <a:ext cx="2016000" cy="3524521"/>
            <a:chOff x="1889" y="15788"/>
            <a:chExt cx="1843254" cy="2880000"/>
          </a:xfrm>
          <a:solidFill>
            <a:srgbClr val="E73437"/>
          </a:solidFill>
        </p:grpSpPr>
        <p:sp>
          <p:nvSpPr>
            <p:cNvPr id="22" name="Rounded Rectangle 21"/>
            <p:cNvSpPr/>
            <p:nvPr/>
          </p:nvSpPr>
          <p:spPr>
            <a:xfrm>
              <a:off x="1889" y="15788"/>
              <a:ext cx="1843254" cy="2880000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ounded Rectangle 4"/>
            <p:cNvSpPr/>
            <p:nvPr/>
          </p:nvSpPr>
          <p:spPr>
            <a:xfrm>
              <a:off x="55876" y="53987"/>
              <a:ext cx="1735280" cy="248282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22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Online scams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23865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80998" y="1964914"/>
            <a:ext cx="2461276" cy="817245"/>
            <a:chOff x="380998" y="1812514"/>
            <a:chExt cx="2461276" cy="817245"/>
          </a:xfrm>
        </p:grpSpPr>
        <p:cxnSp>
          <p:nvCxnSpPr>
            <p:cNvPr id="5" name="Straight Connector 4"/>
            <p:cNvCxnSpPr>
              <a:endCxn id="13" idx="3"/>
            </p:cNvCxnSpPr>
            <p:nvPr/>
          </p:nvCxnSpPr>
          <p:spPr>
            <a:xfrm flipH="1" flipV="1">
              <a:off x="2360998" y="2221137"/>
              <a:ext cx="48127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32"/>
            <p:cNvSpPr txBox="1">
              <a:spLocks noChangeArrowheads="1"/>
            </p:cNvSpPr>
            <p:nvPr/>
          </p:nvSpPr>
          <p:spPr bwMode="auto">
            <a:xfrm>
              <a:off x="380998" y="1812514"/>
              <a:ext cx="1980000" cy="817245"/>
            </a:xfrm>
            <a:prstGeom prst="roundRect">
              <a:avLst/>
            </a:prstGeom>
            <a:solidFill>
              <a:srgbClr val="E73437"/>
            </a:solidFill>
            <a:ln>
              <a:noFill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spcBef>
                  <a:spcPts val="800"/>
                </a:spcBef>
                <a:buFont typeface="Arial" pitchFamily="34" charset="0"/>
                <a:defRPr sz="2800" b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ts val="3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 sz="22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Customer’s 1</a:t>
              </a:r>
              <a:r>
                <a:rPr lang="en-GB" altLang="en-US" sz="1400" b="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</a:t>
              </a:r>
              <a:r>
                <a:rPr lang="en-GB" altLang="en-US" sz="14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name is used in the letter to make it personal.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80997" y="2916555"/>
            <a:ext cx="2470559" cy="817245"/>
            <a:chOff x="380997" y="2819400"/>
            <a:chExt cx="2470559" cy="817245"/>
          </a:xfrm>
        </p:grpSpPr>
        <p:cxnSp>
          <p:nvCxnSpPr>
            <p:cNvPr id="6" name="Straight Connector 5"/>
            <p:cNvCxnSpPr>
              <a:endCxn id="10" idx="3"/>
            </p:cNvCxnSpPr>
            <p:nvPr/>
          </p:nvCxnSpPr>
          <p:spPr>
            <a:xfrm flipH="1" flipV="1">
              <a:off x="2362198" y="3228023"/>
              <a:ext cx="48935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17"/>
            <p:cNvSpPr txBox="1">
              <a:spLocks noChangeArrowheads="1"/>
            </p:cNvSpPr>
            <p:nvPr/>
          </p:nvSpPr>
          <p:spPr bwMode="auto">
            <a:xfrm>
              <a:off x="380997" y="2819400"/>
              <a:ext cx="1981201" cy="817245"/>
            </a:xfrm>
            <a:prstGeom prst="roundRect">
              <a:avLst/>
            </a:prstGeom>
            <a:solidFill>
              <a:srgbClr val="E73437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ts val="800"/>
                </a:spcBef>
                <a:buFont typeface="Arial" pitchFamily="34" charset="0"/>
                <a:defRPr sz="2800" b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ts val="3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 sz="22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Letter is written to put people under pressure to reply.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387542" y="1905000"/>
            <a:ext cx="2451658" cy="648000"/>
            <a:chOff x="6400800" y="1752600"/>
            <a:chExt cx="2451658" cy="648000"/>
          </a:xfrm>
        </p:grpSpPr>
        <p:cxnSp>
          <p:nvCxnSpPr>
            <p:cNvPr id="15" name="Straight Connector 14"/>
            <p:cNvCxnSpPr>
              <a:stCxn id="21" idx="1"/>
            </p:cNvCxnSpPr>
            <p:nvPr/>
          </p:nvCxnSpPr>
          <p:spPr>
            <a:xfrm flipH="1">
              <a:off x="6400800" y="2076600"/>
              <a:ext cx="47165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3"/>
            <p:cNvSpPr txBox="1">
              <a:spLocks noChangeArrowheads="1"/>
            </p:cNvSpPr>
            <p:nvPr/>
          </p:nvSpPr>
          <p:spPr bwMode="auto">
            <a:xfrm>
              <a:off x="6872458" y="1752600"/>
              <a:ext cx="1980000" cy="648000"/>
            </a:xfrm>
            <a:prstGeom prst="roundRect">
              <a:avLst/>
            </a:prstGeom>
            <a:solidFill>
              <a:srgbClr val="E73437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ts val="800"/>
                </a:spcBef>
                <a:buFont typeface="Arial" pitchFamily="34" charset="0"/>
                <a:defRPr sz="2800" b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ts val="3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 sz="22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 dirty="0">
                  <a:solidFill>
                    <a:schemeClr val="bg1"/>
                  </a:solidFill>
                  <a:latin typeface="+mj-lt"/>
                </a:rPr>
                <a:t>Requests money first before getting prize.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382064" y="2681990"/>
            <a:ext cx="2457136" cy="817245"/>
            <a:chOff x="6382064" y="2529590"/>
            <a:chExt cx="2457136" cy="817245"/>
          </a:xfrm>
        </p:grpSpPr>
        <p:cxnSp>
          <p:nvCxnSpPr>
            <p:cNvPr id="16" name="Straight Connector 15"/>
            <p:cNvCxnSpPr>
              <a:stCxn id="20" idx="1"/>
            </p:cNvCxnSpPr>
            <p:nvPr/>
          </p:nvCxnSpPr>
          <p:spPr>
            <a:xfrm flipH="1">
              <a:off x="6382064" y="2938213"/>
              <a:ext cx="4771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22"/>
            <p:cNvSpPr txBox="1">
              <a:spLocks noChangeArrowheads="1"/>
            </p:cNvSpPr>
            <p:nvPr/>
          </p:nvSpPr>
          <p:spPr bwMode="auto">
            <a:xfrm>
              <a:off x="6859200" y="2529590"/>
              <a:ext cx="1980000" cy="817245"/>
            </a:xfrm>
            <a:prstGeom prst="roundRect">
              <a:avLst/>
            </a:prstGeom>
            <a:solidFill>
              <a:srgbClr val="E73437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ts val="800"/>
                </a:spcBef>
                <a:buFont typeface="Arial" pitchFamily="34" charset="0"/>
                <a:defRPr sz="2800" b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ts val="3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 sz="22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 dirty="0">
                  <a:solidFill>
                    <a:schemeClr val="bg1"/>
                  </a:solidFill>
                  <a:latin typeface="+mj-lt"/>
                </a:rPr>
                <a:t>Made to look authentic with directors name, picture and signature.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356334" y="3657600"/>
            <a:ext cx="2482866" cy="612000"/>
            <a:chOff x="6396561" y="3701420"/>
            <a:chExt cx="2482866" cy="612000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396561" y="3977390"/>
              <a:ext cx="50286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30"/>
            <p:cNvSpPr txBox="1">
              <a:spLocks noChangeArrowheads="1"/>
            </p:cNvSpPr>
            <p:nvPr/>
          </p:nvSpPr>
          <p:spPr bwMode="auto">
            <a:xfrm>
              <a:off x="6899427" y="3701420"/>
              <a:ext cx="1980000" cy="612000"/>
            </a:xfrm>
            <a:prstGeom prst="roundRect">
              <a:avLst/>
            </a:prstGeom>
            <a:solidFill>
              <a:srgbClr val="E73437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ts val="800"/>
                </a:spcBef>
                <a:buFont typeface="Arial" pitchFamily="34" charset="0"/>
                <a:defRPr sz="2800" b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ts val="3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 sz="22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 dirty="0">
                  <a:solidFill>
                    <a:schemeClr val="bg1"/>
                  </a:solidFill>
                  <a:latin typeface="+mj-lt"/>
                </a:rPr>
                <a:t>Stamps are used to make it look official.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387542" y="5636400"/>
            <a:ext cx="2451658" cy="612000"/>
            <a:chOff x="6400801" y="5865000"/>
            <a:chExt cx="2451658" cy="612000"/>
          </a:xfrm>
        </p:grpSpPr>
        <p:cxnSp>
          <p:nvCxnSpPr>
            <p:cNvPr id="18" name="Straight Connector 17"/>
            <p:cNvCxnSpPr/>
            <p:nvPr/>
          </p:nvCxnSpPr>
          <p:spPr>
            <a:xfrm flipH="1" flipV="1">
              <a:off x="6400801" y="6172200"/>
              <a:ext cx="47165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34"/>
            <p:cNvSpPr txBox="1">
              <a:spLocks noChangeArrowheads="1"/>
            </p:cNvSpPr>
            <p:nvPr/>
          </p:nvSpPr>
          <p:spPr bwMode="auto">
            <a:xfrm>
              <a:off x="6872459" y="5865000"/>
              <a:ext cx="1980000" cy="612000"/>
            </a:xfrm>
            <a:prstGeom prst="roundRect">
              <a:avLst/>
            </a:prstGeom>
            <a:solidFill>
              <a:srgbClr val="E73437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ts val="800"/>
                </a:spcBef>
                <a:buFont typeface="Arial" pitchFamily="34" charset="0"/>
                <a:defRPr sz="2800" b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ts val="3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 sz="22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+mj-lt"/>
                <a:buNone/>
              </a:pPr>
              <a:r>
                <a:rPr lang="en-GB" altLang="en-US" sz="1400" b="0" dirty="0">
                  <a:solidFill>
                    <a:schemeClr val="bg1"/>
                  </a:solidFill>
                  <a:latin typeface="+mj-lt"/>
                </a:rPr>
                <a:t>Often says to keep their winnings a secret.</a:t>
              </a:r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274" y="1676400"/>
            <a:ext cx="3558526" cy="48960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6382064" y="4430792"/>
            <a:ext cx="2457136" cy="1055608"/>
            <a:chOff x="6400801" y="4450780"/>
            <a:chExt cx="2457136" cy="1055608"/>
          </a:xfrm>
        </p:grpSpPr>
        <p:cxnSp>
          <p:nvCxnSpPr>
            <p:cNvPr id="19" name="Straight Connector 18"/>
            <p:cNvCxnSpPr/>
            <p:nvPr/>
          </p:nvCxnSpPr>
          <p:spPr>
            <a:xfrm flipH="1" flipV="1">
              <a:off x="6400801" y="5029200"/>
              <a:ext cx="4771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34"/>
            <p:cNvSpPr txBox="1">
              <a:spLocks noChangeArrowheads="1"/>
            </p:cNvSpPr>
            <p:nvPr/>
          </p:nvSpPr>
          <p:spPr bwMode="auto">
            <a:xfrm>
              <a:off x="6877937" y="4450780"/>
              <a:ext cx="1980000" cy="1055608"/>
            </a:xfrm>
            <a:prstGeom prst="roundRect">
              <a:avLst/>
            </a:prstGeom>
            <a:solidFill>
              <a:srgbClr val="E73437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ts val="800"/>
                </a:spcBef>
                <a:buFont typeface="Arial" pitchFamily="34" charset="0"/>
                <a:defRPr sz="2800" b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ts val="3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 sz="22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+mj-lt"/>
                <a:buNone/>
              </a:pPr>
              <a:r>
                <a:rPr lang="en-GB" altLang="en-US" sz="1400" b="0" dirty="0">
                  <a:solidFill>
                    <a:schemeClr val="bg1"/>
                  </a:solidFill>
                  <a:latin typeface="+mj-lt"/>
                </a:rPr>
                <a:t>Fake testimonials or money back guarantees to make offer seem genuine.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 rot="20876954">
            <a:off x="5804459" y="5718075"/>
            <a:ext cx="288000" cy="1574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425" y="228600"/>
            <a:ext cx="8613775" cy="1143000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Would you respond?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80999" y="5593318"/>
            <a:ext cx="2470557" cy="578882"/>
            <a:chOff x="380999" y="5821918"/>
            <a:chExt cx="2470557" cy="578882"/>
          </a:xfrm>
        </p:grpSpPr>
        <p:cxnSp>
          <p:nvCxnSpPr>
            <p:cNvPr id="9" name="Straight Connector 8"/>
            <p:cNvCxnSpPr/>
            <p:nvPr/>
          </p:nvCxnSpPr>
          <p:spPr>
            <a:xfrm flipH="1">
              <a:off x="2362198" y="6096000"/>
              <a:ext cx="48935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21"/>
            <p:cNvSpPr txBox="1">
              <a:spLocks noChangeArrowheads="1"/>
            </p:cNvSpPr>
            <p:nvPr/>
          </p:nvSpPr>
          <p:spPr bwMode="auto">
            <a:xfrm>
              <a:off x="380999" y="5821918"/>
              <a:ext cx="1981199" cy="578882"/>
            </a:xfrm>
            <a:prstGeom prst="roundRect">
              <a:avLst/>
            </a:prstGeom>
            <a:solidFill>
              <a:srgbClr val="E73437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ts val="800"/>
                </a:spcBef>
                <a:buFont typeface="Arial" pitchFamily="34" charset="0"/>
                <a:defRPr sz="2800" b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ts val="3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 sz="22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Made to look dazzling.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80997" y="3907155"/>
            <a:ext cx="2470559" cy="817245"/>
            <a:chOff x="380997" y="3907155"/>
            <a:chExt cx="2470559" cy="817245"/>
          </a:xfrm>
        </p:grpSpPr>
        <p:cxnSp>
          <p:nvCxnSpPr>
            <p:cNvPr id="8" name="Straight Connector 7"/>
            <p:cNvCxnSpPr>
              <a:endCxn id="12" idx="3"/>
            </p:cNvCxnSpPr>
            <p:nvPr/>
          </p:nvCxnSpPr>
          <p:spPr>
            <a:xfrm flipH="1">
              <a:off x="2362198" y="4313420"/>
              <a:ext cx="48935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31"/>
            <p:cNvSpPr txBox="1">
              <a:spLocks noChangeArrowheads="1"/>
            </p:cNvSpPr>
            <p:nvPr/>
          </p:nvSpPr>
          <p:spPr bwMode="auto">
            <a:xfrm>
              <a:off x="380997" y="3907155"/>
              <a:ext cx="1981201" cy="817245"/>
            </a:xfrm>
            <a:prstGeom prst="roundRect">
              <a:avLst/>
            </a:prstGeom>
            <a:solidFill>
              <a:srgbClr val="E73437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ts val="800"/>
                </a:spcBef>
                <a:buFont typeface="Arial" pitchFamily="34" charset="0"/>
                <a:defRPr sz="2800" b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ts val="3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 sz="22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 Boxes are used instead of full postal address.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80999" y="4876800"/>
            <a:ext cx="2461275" cy="578882"/>
            <a:chOff x="380999" y="4983718"/>
            <a:chExt cx="2461275" cy="578882"/>
          </a:xfrm>
        </p:grpSpPr>
        <p:cxnSp>
          <p:nvCxnSpPr>
            <p:cNvPr id="4" name="Straight Connector 3"/>
            <p:cNvCxnSpPr/>
            <p:nvPr/>
          </p:nvCxnSpPr>
          <p:spPr>
            <a:xfrm flipH="1">
              <a:off x="2362199" y="5257800"/>
              <a:ext cx="4800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30"/>
            <p:cNvSpPr txBox="1">
              <a:spLocks noChangeArrowheads="1"/>
            </p:cNvSpPr>
            <p:nvPr/>
          </p:nvSpPr>
          <p:spPr bwMode="auto">
            <a:xfrm>
              <a:off x="380999" y="4983718"/>
              <a:ext cx="1981200" cy="578882"/>
            </a:xfrm>
            <a:prstGeom prst="roundRect">
              <a:avLst/>
            </a:prstGeom>
            <a:solidFill>
              <a:srgbClr val="E73437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ts val="800"/>
                </a:spcBef>
                <a:buFont typeface="Arial" pitchFamily="34" charset="0"/>
                <a:defRPr sz="2800" b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ts val="3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 sz="22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Too good to be true offers.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784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445341" y="1676400"/>
            <a:ext cx="6300788" cy="2447925"/>
          </a:xfrm>
          <a:prstGeom prst="round2DiagRect">
            <a:avLst/>
          </a:prstGeom>
          <a:solidFill>
            <a:srgbClr val="E73437"/>
          </a:solidFill>
          <a:ln>
            <a:noFill/>
          </a:ln>
          <a:ex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is learning about scams important?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867399"/>
            <a:ext cx="1575279" cy="75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W:\Scams Team\Scams Team Documents\Logo\NST logo 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804848"/>
            <a:ext cx="1260144" cy="84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3391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7" name="Group 1026"/>
          <p:cNvGrpSpPr/>
          <p:nvPr/>
        </p:nvGrpSpPr>
        <p:grpSpPr>
          <a:xfrm>
            <a:off x="5486400" y="5633031"/>
            <a:ext cx="1404000" cy="941778"/>
            <a:chOff x="3857732" y="5680329"/>
            <a:chExt cx="1404000" cy="941778"/>
          </a:xfrm>
        </p:grpSpPr>
        <p:cxnSp>
          <p:nvCxnSpPr>
            <p:cNvPr id="27" name="Straight Connector 26"/>
            <p:cNvCxnSpPr/>
            <p:nvPr/>
          </p:nvCxnSpPr>
          <p:spPr>
            <a:xfrm flipV="1">
              <a:off x="4561247" y="5680329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30"/>
            <p:cNvSpPr txBox="1">
              <a:spLocks noChangeArrowheads="1"/>
            </p:cNvSpPr>
            <p:nvPr/>
          </p:nvSpPr>
          <p:spPr bwMode="auto">
            <a:xfrm>
              <a:off x="3857732" y="5804907"/>
              <a:ext cx="1404000" cy="817200"/>
            </a:xfrm>
            <a:prstGeom prst="roundRect">
              <a:avLst/>
            </a:prstGeom>
            <a:solidFill>
              <a:srgbClr val="00668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ts val="800"/>
                </a:spcBef>
                <a:buFont typeface="Arial" pitchFamily="34" charset="0"/>
                <a:defRPr sz="2800" b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ts val="3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 sz="22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 dirty="0">
                  <a:solidFill>
                    <a:schemeClr val="bg1"/>
                  </a:solidFill>
                  <a:latin typeface="+mj-lt"/>
                </a:rPr>
                <a:t>Not addressed to a specific person.</a:t>
              </a:r>
            </a:p>
          </p:txBody>
        </p:sp>
      </p:grpSp>
      <p:grpSp>
        <p:nvGrpSpPr>
          <p:cNvPr id="1029" name="Group 1028"/>
          <p:cNvGrpSpPr/>
          <p:nvPr/>
        </p:nvGrpSpPr>
        <p:grpSpPr>
          <a:xfrm>
            <a:off x="7140899" y="5638800"/>
            <a:ext cx="1764000" cy="937841"/>
            <a:chOff x="7140899" y="5670332"/>
            <a:chExt cx="1764000" cy="937841"/>
          </a:xfrm>
        </p:grpSpPr>
        <p:cxnSp>
          <p:nvCxnSpPr>
            <p:cNvPr id="29" name="Straight Connector 28"/>
            <p:cNvCxnSpPr/>
            <p:nvPr/>
          </p:nvCxnSpPr>
          <p:spPr>
            <a:xfrm flipV="1">
              <a:off x="8007133" y="5670332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23"/>
            <p:cNvSpPr txBox="1">
              <a:spLocks noChangeArrowheads="1"/>
            </p:cNvSpPr>
            <p:nvPr/>
          </p:nvSpPr>
          <p:spPr bwMode="auto">
            <a:xfrm>
              <a:off x="7140899" y="5790973"/>
              <a:ext cx="1764000" cy="817200"/>
            </a:xfrm>
            <a:prstGeom prst="roundRect">
              <a:avLst/>
            </a:prstGeom>
            <a:solidFill>
              <a:srgbClr val="00668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ts val="800"/>
                </a:spcBef>
                <a:buFont typeface="Arial" pitchFamily="34" charset="0"/>
                <a:defRPr sz="2800" b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ts val="3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 sz="22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 dirty="0">
                  <a:solidFill>
                    <a:schemeClr val="bg1"/>
                  </a:solidFill>
                  <a:latin typeface="+mj-lt"/>
                </a:rPr>
                <a:t>Requests for personal or financial information.</a:t>
              </a:r>
            </a:p>
          </p:txBody>
        </p:sp>
      </p:grpSp>
      <p:grpSp>
        <p:nvGrpSpPr>
          <p:cNvPr id="1028" name="Group 1027"/>
          <p:cNvGrpSpPr/>
          <p:nvPr/>
        </p:nvGrpSpPr>
        <p:grpSpPr>
          <a:xfrm>
            <a:off x="3853800" y="5633930"/>
            <a:ext cx="1404000" cy="944319"/>
            <a:chOff x="5507412" y="5665462"/>
            <a:chExt cx="1404000" cy="944319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6209412" y="5665462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30"/>
            <p:cNvSpPr txBox="1">
              <a:spLocks noChangeArrowheads="1"/>
            </p:cNvSpPr>
            <p:nvPr/>
          </p:nvSpPr>
          <p:spPr bwMode="auto">
            <a:xfrm>
              <a:off x="5507412" y="5792536"/>
              <a:ext cx="1404000" cy="817245"/>
            </a:xfrm>
            <a:prstGeom prst="roundRect">
              <a:avLst/>
            </a:prstGeom>
            <a:solidFill>
              <a:srgbClr val="00668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ts val="800"/>
                </a:spcBef>
                <a:buFont typeface="Arial" pitchFamily="34" charset="0"/>
                <a:defRPr sz="2800" b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ts val="3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 sz="22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 dirty="0">
                  <a:solidFill>
                    <a:schemeClr val="bg1"/>
                  </a:solidFill>
                  <a:latin typeface="+mj-lt"/>
                </a:rPr>
                <a:t>Vague or non-existent subject.</a:t>
              </a:r>
            </a:p>
          </p:txBody>
        </p:sp>
      </p:grpSp>
      <p:grpSp>
        <p:nvGrpSpPr>
          <p:cNvPr id="1025" name="Group 1024"/>
          <p:cNvGrpSpPr/>
          <p:nvPr/>
        </p:nvGrpSpPr>
        <p:grpSpPr>
          <a:xfrm>
            <a:off x="2214192" y="5628034"/>
            <a:ext cx="1404000" cy="948879"/>
            <a:chOff x="2214192" y="5659566"/>
            <a:chExt cx="1404000" cy="948879"/>
          </a:xfrm>
        </p:grpSpPr>
        <p:cxnSp>
          <p:nvCxnSpPr>
            <p:cNvPr id="26" name="Straight Connector 25"/>
            <p:cNvCxnSpPr/>
            <p:nvPr/>
          </p:nvCxnSpPr>
          <p:spPr>
            <a:xfrm flipV="1">
              <a:off x="2916192" y="5659566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31"/>
            <p:cNvSpPr txBox="1">
              <a:spLocks noChangeArrowheads="1"/>
            </p:cNvSpPr>
            <p:nvPr/>
          </p:nvSpPr>
          <p:spPr bwMode="auto">
            <a:xfrm>
              <a:off x="2214192" y="5791200"/>
              <a:ext cx="1404000" cy="817245"/>
            </a:xfrm>
            <a:prstGeom prst="roundRect">
              <a:avLst/>
            </a:prstGeom>
            <a:solidFill>
              <a:srgbClr val="00668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ts val="800"/>
                </a:spcBef>
                <a:buFont typeface="Arial" pitchFamily="34" charset="0"/>
                <a:defRPr sz="2800" b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ts val="3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 sz="22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Inconsistent subject and content.</a:t>
              </a:r>
            </a:p>
          </p:txBody>
        </p:sp>
      </p:grpSp>
      <p:grpSp>
        <p:nvGrpSpPr>
          <p:cNvPr id="1024" name="Group 1023"/>
          <p:cNvGrpSpPr/>
          <p:nvPr/>
        </p:nvGrpSpPr>
        <p:grpSpPr>
          <a:xfrm>
            <a:off x="244366" y="5651668"/>
            <a:ext cx="1764000" cy="914668"/>
            <a:chOff x="244366" y="5667434"/>
            <a:chExt cx="1764000" cy="914668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1126366" y="5667434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22"/>
            <p:cNvSpPr txBox="1">
              <a:spLocks noChangeArrowheads="1"/>
            </p:cNvSpPr>
            <p:nvPr/>
          </p:nvSpPr>
          <p:spPr bwMode="auto">
            <a:xfrm>
              <a:off x="244366" y="5764902"/>
              <a:ext cx="1764000" cy="817200"/>
            </a:xfrm>
            <a:prstGeom prst="roundRect">
              <a:avLst/>
            </a:prstGeom>
            <a:solidFill>
              <a:srgbClr val="00668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ts val="800"/>
                </a:spcBef>
                <a:buFont typeface="Arial" pitchFamily="34" charset="0"/>
                <a:defRPr sz="2800" b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ts val="3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 sz="22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 dirty="0">
                  <a:solidFill>
                    <a:schemeClr val="bg1"/>
                  </a:solidFill>
                  <a:latin typeface="+mj-lt"/>
                </a:rPr>
                <a:t>Absent or inadequate email signature.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511400" y="1719434"/>
            <a:ext cx="1404000" cy="661430"/>
            <a:chOff x="7511400" y="1703668"/>
            <a:chExt cx="1404000" cy="661430"/>
          </a:xfrm>
        </p:grpSpPr>
        <p:cxnSp>
          <p:nvCxnSpPr>
            <p:cNvPr id="23" name="Straight Connector 22"/>
            <p:cNvCxnSpPr/>
            <p:nvPr/>
          </p:nvCxnSpPr>
          <p:spPr>
            <a:xfrm flipV="1">
              <a:off x="7801302" y="2257098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34"/>
            <p:cNvSpPr txBox="1">
              <a:spLocks noChangeArrowheads="1"/>
            </p:cNvSpPr>
            <p:nvPr/>
          </p:nvSpPr>
          <p:spPr bwMode="auto">
            <a:xfrm>
              <a:off x="7511400" y="1703668"/>
              <a:ext cx="1404000" cy="578882"/>
            </a:xfrm>
            <a:prstGeom prst="roundRect">
              <a:avLst/>
            </a:prstGeom>
            <a:solidFill>
              <a:srgbClr val="00668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ts val="800"/>
                </a:spcBef>
                <a:buFont typeface="Arial" pitchFamily="34" charset="0"/>
                <a:defRPr sz="2800" b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ts val="3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 sz="22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+mj-lt"/>
                <a:buNone/>
              </a:pPr>
              <a:r>
                <a:rPr lang="en-GB" altLang="en-US" sz="1400" b="0" dirty="0">
                  <a:solidFill>
                    <a:schemeClr val="bg1"/>
                  </a:solidFill>
                  <a:latin typeface="+mj-lt"/>
                </a:rPr>
                <a:t>Overuse of  capital letters.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046872" y="1716812"/>
            <a:ext cx="1404000" cy="692954"/>
            <a:chOff x="6046872" y="1701046"/>
            <a:chExt cx="1404000" cy="692954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6750268" y="2286000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34"/>
            <p:cNvSpPr txBox="1">
              <a:spLocks noChangeArrowheads="1"/>
            </p:cNvSpPr>
            <p:nvPr/>
          </p:nvSpPr>
          <p:spPr bwMode="auto">
            <a:xfrm>
              <a:off x="6046872" y="1701046"/>
              <a:ext cx="1404000" cy="578882"/>
            </a:xfrm>
            <a:prstGeom prst="roundRect">
              <a:avLst/>
            </a:prstGeom>
            <a:solidFill>
              <a:srgbClr val="00668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ts val="800"/>
                </a:spcBef>
                <a:buFont typeface="Arial" pitchFamily="34" charset="0"/>
                <a:defRPr sz="2800" b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ts val="3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 sz="22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+mj-lt"/>
                <a:buNone/>
              </a:pPr>
              <a:r>
                <a:rPr lang="en-GB" altLang="en-US" sz="1400" b="0" dirty="0">
                  <a:solidFill>
                    <a:schemeClr val="bg1"/>
                  </a:solidFill>
                  <a:latin typeface="+mj-lt"/>
                </a:rPr>
                <a:t>Often contains  an attachment.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600034" y="1720254"/>
            <a:ext cx="1404000" cy="660610"/>
            <a:chOff x="4600034" y="1704488"/>
            <a:chExt cx="1404000" cy="660610"/>
          </a:xfrm>
        </p:grpSpPr>
        <p:cxnSp>
          <p:nvCxnSpPr>
            <p:cNvPr id="21" name="Straight Connector 20"/>
            <p:cNvCxnSpPr/>
            <p:nvPr/>
          </p:nvCxnSpPr>
          <p:spPr>
            <a:xfrm flipV="1">
              <a:off x="5273566" y="2257098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30"/>
            <p:cNvSpPr txBox="1">
              <a:spLocks noChangeArrowheads="1"/>
            </p:cNvSpPr>
            <p:nvPr/>
          </p:nvSpPr>
          <p:spPr bwMode="auto">
            <a:xfrm>
              <a:off x="4600034" y="1704488"/>
              <a:ext cx="1404000" cy="578882"/>
            </a:xfrm>
            <a:prstGeom prst="roundRect">
              <a:avLst/>
            </a:prstGeom>
            <a:solidFill>
              <a:srgbClr val="00668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ts val="800"/>
                </a:spcBef>
                <a:buFont typeface="Arial" pitchFamily="34" charset="0"/>
                <a:defRPr sz="2800" b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ts val="3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 sz="22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Pressure to respond.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139966" y="1723698"/>
            <a:ext cx="1404000" cy="688698"/>
            <a:chOff x="3139966" y="1707932"/>
            <a:chExt cx="1404000" cy="688698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3838902" y="2288630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17"/>
            <p:cNvSpPr txBox="1">
              <a:spLocks noChangeArrowheads="1"/>
            </p:cNvSpPr>
            <p:nvPr/>
          </p:nvSpPr>
          <p:spPr bwMode="auto">
            <a:xfrm>
              <a:off x="3139966" y="1707932"/>
              <a:ext cx="1404000" cy="578882"/>
            </a:xfrm>
            <a:prstGeom prst="roundRect">
              <a:avLst/>
            </a:prstGeom>
            <a:solidFill>
              <a:srgbClr val="00668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ts val="800"/>
                </a:spcBef>
                <a:buFont typeface="Arial" pitchFamily="34" charset="0"/>
                <a:defRPr sz="2800" b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ts val="3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 sz="22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Poor spelling and grammar.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691732" y="1712373"/>
            <a:ext cx="1404000" cy="700023"/>
            <a:chOff x="1691732" y="1696607"/>
            <a:chExt cx="1404000" cy="700023"/>
          </a:xfrm>
        </p:grpSpPr>
        <p:cxnSp>
          <p:nvCxnSpPr>
            <p:cNvPr id="18" name="Straight Connector 17"/>
            <p:cNvCxnSpPr/>
            <p:nvPr/>
          </p:nvCxnSpPr>
          <p:spPr>
            <a:xfrm flipV="1">
              <a:off x="2362200" y="2288630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32"/>
            <p:cNvSpPr txBox="1">
              <a:spLocks noChangeArrowheads="1"/>
            </p:cNvSpPr>
            <p:nvPr/>
          </p:nvSpPr>
          <p:spPr bwMode="auto">
            <a:xfrm>
              <a:off x="1691732" y="1696607"/>
              <a:ext cx="1404000" cy="578882"/>
            </a:xfrm>
            <a:prstGeom prst="roundRect">
              <a:avLst/>
            </a:prstGeom>
            <a:solidFill>
              <a:srgbClr val="006680"/>
            </a:solidFill>
            <a:ln>
              <a:noFill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spcBef>
                  <a:spcPts val="800"/>
                </a:spcBef>
                <a:buFont typeface="Arial" pitchFamily="34" charset="0"/>
                <a:defRPr sz="2800" b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ts val="3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 sz="22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Incorrect URL / website links. 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28600" y="1722884"/>
            <a:ext cx="1404000" cy="685083"/>
            <a:chOff x="228600" y="1707118"/>
            <a:chExt cx="1404000" cy="685083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1371600" y="2284201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21"/>
            <p:cNvSpPr txBox="1">
              <a:spLocks noChangeArrowheads="1"/>
            </p:cNvSpPr>
            <p:nvPr/>
          </p:nvSpPr>
          <p:spPr bwMode="auto">
            <a:xfrm>
              <a:off x="228600" y="1707118"/>
              <a:ext cx="1404000" cy="578882"/>
            </a:xfrm>
            <a:prstGeom prst="roundRect">
              <a:avLst/>
            </a:prstGeom>
            <a:solidFill>
              <a:srgbClr val="00668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ts val="800"/>
                </a:spcBef>
                <a:buFont typeface="Arial" pitchFamily="34" charset="0"/>
                <a:defRPr sz="2800" b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ts val="3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 sz="22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ts val="3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Inconsistent email address.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13647" cy="1143000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Would you respond?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958" y="2399315"/>
            <a:ext cx="7242110" cy="3260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387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http://www.flowcentric.com/wp-content/uploads/2014/02/magnifying_glass_flat_ground_400_clr_2689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osiaicBubbl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748" b="15215"/>
          <a:stretch/>
        </p:blipFill>
        <p:spPr bwMode="auto">
          <a:xfrm>
            <a:off x="1505381" y="0"/>
            <a:ext cx="5473487" cy="258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331694" y="1676400"/>
            <a:ext cx="2085677" cy="3824711"/>
            <a:chOff x="331694" y="1676400"/>
            <a:chExt cx="2085677" cy="3824711"/>
          </a:xfrm>
        </p:grpSpPr>
        <p:grpSp>
          <p:nvGrpSpPr>
            <p:cNvPr id="4" name="Group 3"/>
            <p:cNvGrpSpPr/>
            <p:nvPr/>
          </p:nvGrpSpPr>
          <p:grpSpPr>
            <a:xfrm>
              <a:off x="331694" y="1676400"/>
              <a:ext cx="2085677" cy="3824711"/>
              <a:chOff x="8" y="0"/>
              <a:chExt cx="2085677" cy="3824711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8" y="0"/>
                <a:ext cx="2085677" cy="3824711"/>
              </a:xfrm>
              <a:prstGeom prst="roundRect">
                <a:avLst>
                  <a:gd name="adj" fmla="val 10000"/>
                </a:avLst>
              </a:prstGeom>
              <a:solidFill>
                <a:srgbClr val="00668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" name="Rounded Rectangle 4"/>
              <p:cNvSpPr/>
              <p:nvPr/>
            </p:nvSpPr>
            <p:spPr>
              <a:xfrm>
                <a:off x="8" y="1529884"/>
                <a:ext cx="2085677" cy="152988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6680" tIns="106680" rIns="106680" bIns="106680" numCol="1" spcCol="1270" anchor="t" anchorCtr="1">
                <a:noAutofit/>
              </a:bodyPr>
              <a:lstStyle/>
              <a:p>
                <a:pPr lvl="0" algn="l" defTabSz="6667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1500" b="1" kern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Postal Scams</a:t>
                </a:r>
              </a:p>
              <a:p>
                <a:pPr marL="114300" lvl="1" indent="-114300" algn="l" defTabSz="666750" rtl="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GB" sz="1500" b="1" kern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Post office</a:t>
                </a:r>
              </a:p>
              <a:p>
                <a:pPr marL="114300" lvl="1" indent="-114300" algn="l" defTabSz="666750" rtl="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GB" sz="1500" b="1" kern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Mail</a:t>
                </a:r>
              </a:p>
              <a:p>
                <a:pPr marL="114300" lvl="1" indent="-114300" algn="l" defTabSz="666750" rtl="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GB" sz="1500" b="1" kern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Stamps</a:t>
                </a:r>
              </a:p>
              <a:p>
                <a:pPr marL="114300" lvl="1" indent="-114300" algn="l" defTabSz="666750" rtl="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GB" sz="1500" b="1" kern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Cheque books</a:t>
                </a:r>
              </a:p>
              <a:p>
                <a:pPr marL="114300" lvl="1" indent="-114300" algn="l" defTabSz="666750" rtl="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GB" sz="1500" b="1" kern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Products</a:t>
                </a:r>
              </a:p>
              <a:p>
                <a:pPr marL="114300" lvl="1" indent="-114300" algn="l" defTabSz="666750" rtl="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GB" sz="1500" b="1" kern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Free gifts</a:t>
                </a:r>
              </a:p>
            </p:txBody>
          </p:sp>
        </p:grpSp>
        <p:sp>
          <p:nvSpPr>
            <p:cNvPr id="5" name="Oval 4"/>
            <p:cNvSpPr/>
            <p:nvPr/>
          </p:nvSpPr>
          <p:spPr>
            <a:xfrm>
              <a:off x="657258" y="1754047"/>
              <a:ext cx="1446352" cy="1446352"/>
            </a:xfrm>
            <a:prstGeom prst="ellipse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000" r="-2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7" name="Group 26"/>
          <p:cNvGrpSpPr/>
          <p:nvPr/>
        </p:nvGrpSpPr>
        <p:grpSpPr>
          <a:xfrm>
            <a:off x="2466925" y="1676400"/>
            <a:ext cx="2085677" cy="3824711"/>
            <a:chOff x="2466925" y="1676400"/>
            <a:chExt cx="2085677" cy="3824711"/>
          </a:xfrm>
        </p:grpSpPr>
        <p:grpSp>
          <p:nvGrpSpPr>
            <p:cNvPr id="8" name="Group 7"/>
            <p:cNvGrpSpPr/>
            <p:nvPr/>
          </p:nvGrpSpPr>
          <p:grpSpPr>
            <a:xfrm>
              <a:off x="2466925" y="1676400"/>
              <a:ext cx="2085677" cy="3824711"/>
              <a:chOff x="2157203" y="0"/>
              <a:chExt cx="2085677" cy="3824711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2157203" y="0"/>
                <a:ext cx="2085677" cy="3824711"/>
              </a:xfrm>
              <a:prstGeom prst="roundRect">
                <a:avLst>
                  <a:gd name="adj" fmla="val 10000"/>
                </a:avLst>
              </a:prstGeom>
              <a:solidFill>
                <a:srgbClr val="00668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1" name="Rounded Rectangle 4"/>
              <p:cNvSpPr/>
              <p:nvPr/>
            </p:nvSpPr>
            <p:spPr>
              <a:xfrm>
                <a:off x="2157203" y="1529884"/>
                <a:ext cx="2085677" cy="152988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6680" tIns="106680" rIns="106680" bIns="106680" numCol="1" spcCol="1270" anchor="t" anchorCtr="1">
                <a:noAutofit/>
              </a:bodyPr>
              <a:lstStyle/>
              <a:p>
                <a:pPr lvl="0" algn="l" defTabSz="6667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1500" b="1" kern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Telephone Scams</a:t>
                </a:r>
              </a:p>
              <a:p>
                <a:pPr marL="114300" lvl="1" indent="-114300" algn="l" defTabSz="666750" rtl="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GB" sz="1500" b="1" kern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Phone calls</a:t>
                </a:r>
              </a:p>
              <a:p>
                <a:pPr marL="114300" lvl="1" indent="-114300" algn="l" defTabSz="666750" rtl="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GB" sz="1500" b="1" kern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Payments</a:t>
                </a:r>
              </a:p>
              <a:p>
                <a:pPr marL="114300" lvl="1" indent="-114300" algn="l" defTabSz="666750" rtl="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GB" sz="1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SMS messages</a:t>
                </a:r>
                <a:endParaRPr lang="en-GB" sz="1500" b="1" kern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14300" lvl="1" indent="-114300" algn="l" defTabSz="666750" rtl="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GB" sz="1500" b="1" kern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Friends</a:t>
                </a:r>
              </a:p>
              <a:p>
                <a:pPr marL="114300" lvl="1" indent="-114300" algn="l" defTabSz="666750" rtl="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GB" sz="1500" b="1" kern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Helpful caller</a:t>
                </a:r>
              </a:p>
              <a:p>
                <a:pPr marL="114300" lvl="1" indent="-114300" algn="l" defTabSz="666750" rtl="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GB" sz="1500" b="1" kern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Opportunities</a:t>
                </a:r>
                <a:endParaRPr lang="en-GB" sz="15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lvl="1" algn="l" defTabSz="666750" rtl="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endParaRPr lang="en-GB" sz="1500" b="1" kern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Oval 8"/>
            <p:cNvSpPr/>
            <p:nvPr/>
          </p:nvSpPr>
          <p:spPr>
            <a:xfrm>
              <a:off x="2783541" y="1754047"/>
              <a:ext cx="1446352" cy="1446352"/>
            </a:xfrm>
            <a:prstGeom prst="ellipse">
              <a:avLst/>
            </a:pr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2000" r="-12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8" name="Group 27"/>
          <p:cNvGrpSpPr/>
          <p:nvPr/>
        </p:nvGrpSpPr>
        <p:grpSpPr>
          <a:xfrm>
            <a:off x="4612341" y="1683756"/>
            <a:ext cx="2085677" cy="3824711"/>
            <a:chOff x="4612341" y="1683756"/>
            <a:chExt cx="2085677" cy="3824711"/>
          </a:xfrm>
        </p:grpSpPr>
        <p:grpSp>
          <p:nvGrpSpPr>
            <p:cNvPr id="12" name="Group 11"/>
            <p:cNvGrpSpPr/>
            <p:nvPr/>
          </p:nvGrpSpPr>
          <p:grpSpPr>
            <a:xfrm>
              <a:off x="4612341" y="1683756"/>
              <a:ext cx="2085677" cy="3824711"/>
              <a:chOff x="4305451" y="0"/>
              <a:chExt cx="2085677" cy="3824711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4305451" y="0"/>
                <a:ext cx="2085677" cy="3824711"/>
              </a:xfrm>
              <a:prstGeom prst="roundRect">
                <a:avLst>
                  <a:gd name="adj" fmla="val 10000"/>
                </a:avLst>
              </a:prstGeom>
              <a:solidFill>
                <a:srgbClr val="00668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" name="Rounded Rectangle 4"/>
              <p:cNvSpPr/>
              <p:nvPr/>
            </p:nvSpPr>
            <p:spPr>
              <a:xfrm>
                <a:off x="4305451" y="1529884"/>
                <a:ext cx="2085677" cy="152988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6680" tIns="106680" rIns="106680" bIns="106680" numCol="1" spcCol="1270" anchor="t" anchorCtr="1">
                <a:noAutofit/>
              </a:bodyPr>
              <a:lstStyle/>
              <a:p>
                <a:pPr lvl="0" algn="l" defTabSz="6667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1500" b="1" kern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Doorstep Scams</a:t>
                </a:r>
              </a:p>
              <a:p>
                <a:pPr marL="114300" lvl="1" indent="-114300" algn="l" defTabSz="666750" rtl="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GB" sz="1500" b="1" kern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Poor quality</a:t>
                </a:r>
              </a:p>
              <a:p>
                <a:pPr marL="114300" lvl="1" indent="-114300" algn="l" defTabSz="666750" rtl="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GB" sz="1500" b="1" kern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Unnecessary work</a:t>
                </a:r>
              </a:p>
              <a:p>
                <a:pPr marL="114300" lvl="1" indent="-114300" algn="l" defTabSz="666750" rtl="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GB" sz="1500" b="1" kern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Fearful</a:t>
                </a:r>
              </a:p>
              <a:p>
                <a:pPr marL="114300" lvl="1" indent="-114300" algn="l" defTabSz="666750" rtl="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GB" sz="1500" b="1" kern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Pressure</a:t>
                </a:r>
              </a:p>
              <a:p>
                <a:pPr marL="114300" lvl="1" indent="-114300" algn="l" defTabSz="666750" rtl="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GB" sz="1500" b="1" kern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Cash withdrawals</a:t>
                </a:r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4928957" y="1761403"/>
              <a:ext cx="1446352" cy="1446352"/>
            </a:xfrm>
            <a:prstGeom prst="ellipse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53000" b="-53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9" name="Group 28"/>
          <p:cNvGrpSpPr/>
          <p:nvPr/>
        </p:nvGrpSpPr>
        <p:grpSpPr>
          <a:xfrm>
            <a:off x="6745941" y="1683755"/>
            <a:ext cx="2085677" cy="3824711"/>
            <a:chOff x="6745941" y="1683755"/>
            <a:chExt cx="2085677" cy="3824711"/>
          </a:xfrm>
        </p:grpSpPr>
        <p:grpSp>
          <p:nvGrpSpPr>
            <p:cNvPr id="16" name="Group 15"/>
            <p:cNvGrpSpPr/>
            <p:nvPr/>
          </p:nvGrpSpPr>
          <p:grpSpPr>
            <a:xfrm>
              <a:off x="6745941" y="1683755"/>
              <a:ext cx="2085677" cy="3824711"/>
              <a:chOff x="6412861" y="0"/>
              <a:chExt cx="2085677" cy="3824711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6412861" y="0"/>
                <a:ext cx="2085677" cy="3824711"/>
              </a:xfrm>
              <a:prstGeom prst="roundRect">
                <a:avLst>
                  <a:gd name="adj" fmla="val 10000"/>
                </a:avLst>
              </a:prstGeom>
              <a:solidFill>
                <a:srgbClr val="00668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" name="Rounded Rectangle 4"/>
              <p:cNvSpPr/>
              <p:nvPr/>
            </p:nvSpPr>
            <p:spPr>
              <a:xfrm>
                <a:off x="6412861" y="1529884"/>
                <a:ext cx="2085677" cy="152988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6680" tIns="106680" rIns="106680" bIns="106680" numCol="1" spcCol="1270" anchor="t" anchorCtr="1">
                <a:noAutofit/>
              </a:bodyPr>
              <a:lstStyle/>
              <a:p>
                <a:pPr lvl="0" algn="l" defTabSz="6667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1500" b="1" kern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Online Scams</a:t>
                </a:r>
              </a:p>
              <a:p>
                <a:pPr marL="114300" lvl="1" indent="-114300" algn="l" defTabSz="666750" rtl="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GB" sz="1500" b="1" kern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Suspicious emails</a:t>
                </a:r>
              </a:p>
              <a:p>
                <a:pPr marL="114300" lvl="1" indent="-114300" algn="l" defTabSz="666750" rtl="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GB" sz="1500" b="1" kern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Final demands</a:t>
                </a:r>
              </a:p>
              <a:p>
                <a:pPr marL="114300" lvl="1" indent="-114300" algn="l" defTabSz="666750" rtl="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GB" sz="1500" b="1" kern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Refunds</a:t>
                </a:r>
              </a:p>
              <a:p>
                <a:pPr marL="114300" lvl="1" indent="-114300" algn="l" defTabSz="666750" rtl="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GB" sz="1500" b="1" kern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Online relationship</a:t>
                </a:r>
              </a:p>
              <a:p>
                <a:pPr marL="114300" lvl="1" indent="-114300" algn="l" defTabSz="666750" rtl="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GB" sz="1500" b="1" kern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Payments</a:t>
                </a:r>
              </a:p>
            </p:txBody>
          </p:sp>
        </p:grpSp>
        <p:sp>
          <p:nvSpPr>
            <p:cNvPr id="17" name="Oval 16"/>
            <p:cNvSpPr/>
            <p:nvPr/>
          </p:nvSpPr>
          <p:spPr>
            <a:xfrm>
              <a:off x="7055347" y="1761402"/>
              <a:ext cx="1446352" cy="1446352"/>
            </a:xfrm>
            <a:prstGeom prst="ellipse">
              <a:avLst/>
            </a:prstGeom>
            <a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2" name="Group 21"/>
          <p:cNvGrpSpPr/>
          <p:nvPr/>
        </p:nvGrpSpPr>
        <p:grpSpPr>
          <a:xfrm>
            <a:off x="824753" y="5186554"/>
            <a:ext cx="7385739" cy="612002"/>
            <a:chOff x="824753" y="5257800"/>
            <a:chExt cx="7385739" cy="612002"/>
          </a:xfrm>
        </p:grpSpPr>
        <p:sp>
          <p:nvSpPr>
            <p:cNvPr id="20" name="Left-Right Arrow 19"/>
            <p:cNvSpPr/>
            <p:nvPr/>
          </p:nvSpPr>
          <p:spPr>
            <a:xfrm>
              <a:off x="933507" y="5257800"/>
              <a:ext cx="7276985" cy="612002"/>
            </a:xfrm>
            <a:prstGeom prst="leftRightArrow">
              <a:avLst/>
            </a:prstGeom>
            <a:solidFill>
              <a:srgbClr val="E7343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TextBox 20"/>
            <p:cNvSpPr txBox="1"/>
            <p:nvPr/>
          </p:nvSpPr>
          <p:spPr>
            <a:xfrm>
              <a:off x="824753" y="5389893"/>
              <a:ext cx="7239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Financial hardship and / or self neglect</a:t>
              </a:r>
            </a:p>
          </p:txBody>
        </p:sp>
      </p:grpSp>
      <p:sp>
        <p:nvSpPr>
          <p:cNvPr id="31" name="Title 1"/>
          <p:cNvSpPr txBox="1">
            <a:spLocks/>
          </p:cNvSpPr>
          <p:nvPr/>
        </p:nvSpPr>
        <p:spPr>
          <a:xfrm>
            <a:off x="152400" y="76200"/>
            <a:ext cx="861364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How to  </a:t>
            </a:r>
            <a:r>
              <a:rPr lang="en-GB" sz="5800" spc="600" dirty="0">
                <a:latin typeface="Arial" panose="020B0604020202020204" pitchFamily="34" charset="0"/>
                <a:cs typeface="Arial" panose="020B0604020202020204" pitchFamily="34" charset="0"/>
              </a:rPr>
              <a:t>spot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 victim…</a:t>
            </a:r>
          </a:p>
        </p:txBody>
      </p:sp>
    </p:spTree>
    <p:extLst>
      <p:ext uri="{BB962C8B-B14F-4D97-AF65-F5344CB8AC3E}">
        <p14:creationId xmlns:p14="http://schemas.microsoft.com/office/powerpoint/2010/main" val="1007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/>
          <p:cNvSpPr/>
          <p:nvPr/>
        </p:nvSpPr>
        <p:spPr>
          <a:xfrm>
            <a:off x="5914552" y="4435559"/>
            <a:ext cx="1368000" cy="1368000"/>
          </a:xfrm>
          <a:prstGeom prst="ellipse">
            <a:avLst/>
          </a:prstGeom>
          <a:solidFill>
            <a:srgbClr val="0066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Trust easily</a:t>
            </a:r>
          </a:p>
        </p:txBody>
      </p:sp>
      <p:pic>
        <p:nvPicPr>
          <p:cNvPr id="20" name="Picture 19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8" t="7060" r="5518" b="26940"/>
          <a:stretch/>
        </p:blipFill>
        <p:spPr>
          <a:xfrm>
            <a:off x="5923407" y="4435559"/>
            <a:ext cx="1368000" cy="1368000"/>
          </a:xfrm>
          <a:prstGeom prst="ellipse">
            <a:avLst/>
          </a:prstGeom>
        </p:spPr>
      </p:pic>
      <p:sp>
        <p:nvSpPr>
          <p:cNvPr id="3" name="Oval 2"/>
          <p:cNvSpPr/>
          <p:nvPr/>
        </p:nvSpPr>
        <p:spPr>
          <a:xfrm>
            <a:off x="445034" y="1648468"/>
            <a:ext cx="1368000" cy="1368000"/>
          </a:xfrm>
          <a:prstGeom prst="ellipse">
            <a:avLst/>
          </a:prstGeom>
          <a:solidFill>
            <a:srgbClr val="0066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issue</a:t>
            </a:r>
          </a:p>
        </p:txBody>
      </p:sp>
      <p:sp>
        <p:nvSpPr>
          <p:cNvPr id="29" name="Oval 28"/>
          <p:cNvSpPr/>
          <p:nvPr/>
        </p:nvSpPr>
        <p:spPr>
          <a:xfrm>
            <a:off x="3173007" y="1639613"/>
            <a:ext cx="1368000" cy="1368000"/>
          </a:xfrm>
          <a:prstGeom prst="ellipse">
            <a:avLst/>
          </a:prstGeom>
          <a:solidFill>
            <a:srgbClr val="0066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Dementia</a:t>
            </a:r>
          </a:p>
        </p:txBody>
      </p:sp>
      <p:sp>
        <p:nvSpPr>
          <p:cNvPr id="30" name="Oval 29"/>
          <p:cNvSpPr/>
          <p:nvPr/>
        </p:nvSpPr>
        <p:spPr>
          <a:xfrm>
            <a:off x="5919807" y="1639613"/>
            <a:ext cx="1368000" cy="1368000"/>
          </a:xfrm>
          <a:prstGeom prst="ellipse">
            <a:avLst/>
          </a:prstGeom>
          <a:solidFill>
            <a:srgbClr val="0066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Vulnerable</a:t>
            </a:r>
          </a:p>
        </p:txBody>
      </p:sp>
      <p:sp>
        <p:nvSpPr>
          <p:cNvPr id="31" name="Oval 30"/>
          <p:cNvSpPr/>
          <p:nvPr/>
        </p:nvSpPr>
        <p:spPr>
          <a:xfrm>
            <a:off x="1805007" y="3022916"/>
            <a:ext cx="1368000" cy="1368000"/>
          </a:xfrm>
          <a:prstGeom prst="ellipse">
            <a:avLst/>
          </a:prstGeom>
          <a:solidFill>
            <a:srgbClr val="0066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Socially isolated</a:t>
            </a:r>
          </a:p>
        </p:txBody>
      </p:sp>
      <p:sp>
        <p:nvSpPr>
          <p:cNvPr id="32" name="Oval 31"/>
          <p:cNvSpPr/>
          <p:nvPr/>
        </p:nvSpPr>
        <p:spPr>
          <a:xfrm>
            <a:off x="4556773" y="3032234"/>
            <a:ext cx="1368000" cy="1368000"/>
          </a:xfrm>
          <a:prstGeom prst="ellipse">
            <a:avLst/>
          </a:prstGeom>
          <a:solidFill>
            <a:srgbClr val="0066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Lonely</a:t>
            </a:r>
          </a:p>
        </p:txBody>
      </p:sp>
      <p:sp>
        <p:nvSpPr>
          <p:cNvPr id="33" name="Oval 32"/>
          <p:cNvSpPr/>
          <p:nvPr/>
        </p:nvSpPr>
        <p:spPr>
          <a:xfrm>
            <a:off x="7298318" y="3028171"/>
            <a:ext cx="1368000" cy="1368000"/>
          </a:xfrm>
          <a:prstGeom prst="ellipse">
            <a:avLst/>
          </a:prstGeom>
          <a:solidFill>
            <a:srgbClr val="0066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</a:p>
        </p:txBody>
      </p:sp>
      <p:sp>
        <p:nvSpPr>
          <p:cNvPr id="34" name="Oval 33"/>
          <p:cNvSpPr/>
          <p:nvPr/>
        </p:nvSpPr>
        <p:spPr>
          <a:xfrm>
            <a:off x="445034" y="4398799"/>
            <a:ext cx="1368000" cy="1368000"/>
          </a:xfrm>
          <a:prstGeom prst="ellipse">
            <a:avLst/>
          </a:prstGeom>
          <a:solidFill>
            <a:srgbClr val="0066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Sense of purpose</a:t>
            </a:r>
          </a:p>
        </p:txBody>
      </p:sp>
      <p:sp>
        <p:nvSpPr>
          <p:cNvPr id="35" name="Oval 34"/>
          <p:cNvSpPr/>
          <p:nvPr/>
        </p:nvSpPr>
        <p:spPr>
          <a:xfrm>
            <a:off x="3173007" y="4409282"/>
            <a:ext cx="1368000" cy="1368000"/>
          </a:xfrm>
          <a:prstGeom prst="ellipse">
            <a:avLst/>
          </a:prstGeom>
          <a:solidFill>
            <a:srgbClr val="0066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Targeted by criminals</a:t>
            </a:r>
          </a:p>
        </p:txBody>
      </p:sp>
      <p:pic>
        <p:nvPicPr>
          <p:cNvPr id="6" name="Picture 5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82"/>
          <a:stretch/>
        </p:blipFill>
        <p:spPr>
          <a:xfrm>
            <a:off x="3173007" y="1662799"/>
            <a:ext cx="1368000" cy="1368000"/>
          </a:xfrm>
          <a:prstGeom prst="ellipse">
            <a:avLst/>
          </a:prstGeom>
        </p:spPr>
      </p:pic>
      <p:pic>
        <p:nvPicPr>
          <p:cNvPr id="13" name="Picture 12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3" r="16865"/>
          <a:stretch/>
        </p:blipFill>
        <p:spPr>
          <a:xfrm>
            <a:off x="4551807" y="3032234"/>
            <a:ext cx="1368000" cy="1368000"/>
          </a:xfrm>
          <a:prstGeom prst="ellipse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0" t="1153" r="17217" b="9080"/>
          <a:stretch/>
        </p:blipFill>
        <p:spPr>
          <a:xfrm>
            <a:off x="1805007" y="3022916"/>
            <a:ext cx="1368000" cy="1368000"/>
          </a:xfrm>
          <a:prstGeom prst="ellipse">
            <a:avLst/>
          </a:prstGeom>
        </p:spPr>
      </p:pic>
      <p:pic>
        <p:nvPicPr>
          <p:cNvPr id="17" name="Picture 16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" r="7729" b="31996"/>
          <a:stretch/>
        </p:blipFill>
        <p:spPr>
          <a:xfrm>
            <a:off x="437007" y="4403834"/>
            <a:ext cx="1368000" cy="1368000"/>
          </a:xfrm>
          <a:prstGeom prst="ellipse">
            <a:avLst/>
          </a:prstGeom>
        </p:spPr>
      </p:pic>
      <p:pic>
        <p:nvPicPr>
          <p:cNvPr id="19" name="Picture 18"/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85"/>
          <a:stretch/>
        </p:blipFill>
        <p:spPr>
          <a:xfrm>
            <a:off x="440607" y="1654916"/>
            <a:ext cx="1368000" cy="1368000"/>
          </a:xfrm>
          <a:prstGeom prst="ellipse">
            <a:avLst/>
          </a:prstGeom>
        </p:spPr>
      </p:pic>
      <p:pic>
        <p:nvPicPr>
          <p:cNvPr id="22" name="Picture 21"/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7" r="1128" b="27804"/>
          <a:stretch/>
        </p:blipFill>
        <p:spPr>
          <a:xfrm>
            <a:off x="5923407" y="1644868"/>
            <a:ext cx="1368000" cy="1368000"/>
          </a:xfrm>
          <a:prstGeom prst="ellipse">
            <a:avLst/>
          </a:prstGeom>
        </p:spPr>
      </p:pic>
      <p:pic>
        <p:nvPicPr>
          <p:cNvPr id="24" name="Picture 23"/>
          <p:cNvPicPr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0" b="34847"/>
          <a:stretch/>
        </p:blipFill>
        <p:spPr>
          <a:xfrm>
            <a:off x="7295007" y="3032234"/>
            <a:ext cx="1368000" cy="1368000"/>
          </a:xfrm>
          <a:prstGeom prst="ellipse">
            <a:avLst/>
          </a:prstGeom>
        </p:spPr>
      </p:pic>
      <p:pic>
        <p:nvPicPr>
          <p:cNvPr id="27" name="Picture 26"/>
          <p:cNvPicPr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" t="9286" r="44636" b="10167"/>
          <a:stretch/>
        </p:blipFill>
        <p:spPr>
          <a:xfrm>
            <a:off x="3173007" y="4418277"/>
            <a:ext cx="1368000" cy="1368000"/>
          </a:xfrm>
          <a:prstGeom prst="ellipse">
            <a:avLst/>
          </a:prstGeom>
        </p:spPr>
      </p:pic>
      <p:pic>
        <p:nvPicPr>
          <p:cNvPr id="21" name="Picture 20"/>
          <p:cNvPicPr>
            <a:picLocks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8" t="-1011" r="24065" b="30697"/>
          <a:stretch/>
        </p:blipFill>
        <p:spPr>
          <a:xfrm>
            <a:off x="1808607" y="1648468"/>
            <a:ext cx="1368000" cy="1368000"/>
          </a:xfrm>
          <a:prstGeom prst="ellipse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553" y="274638"/>
            <a:ext cx="8613647" cy="1143000"/>
          </a:xfrm>
        </p:spPr>
        <p:txBody>
          <a:bodyPr>
            <a:normAutofit/>
          </a:bodyPr>
          <a:lstStyle/>
          <a:p>
            <a:r>
              <a:rPr lang="en-GB" alt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Anyone can be a scam victim. 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551807" y="1648468"/>
            <a:ext cx="1368000" cy="1368000"/>
          </a:xfrm>
          <a:prstGeom prst="ellipse">
            <a:avLst/>
          </a:prstGeom>
          <a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8130" t="-1973" r="-7870" b="-22026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" name="Picture 9"/>
          <p:cNvPicPr>
            <a:picLocks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" t="1295" r="8802" b="26706"/>
          <a:stretch/>
        </p:blipFill>
        <p:spPr>
          <a:xfrm>
            <a:off x="7298607" y="1644868"/>
            <a:ext cx="1368000" cy="1368000"/>
          </a:xfrm>
          <a:prstGeom prst="ellipse">
            <a:avLst/>
          </a:prstGeom>
        </p:spPr>
      </p:pic>
      <p:pic>
        <p:nvPicPr>
          <p:cNvPr id="16" name="Picture 15"/>
          <p:cNvPicPr>
            <a:picLocks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6" r="3878" b="38883"/>
          <a:stretch/>
        </p:blipFill>
        <p:spPr>
          <a:xfrm>
            <a:off x="4551807" y="4431337"/>
            <a:ext cx="1368000" cy="1368000"/>
          </a:xfrm>
          <a:prstGeom prst="ellipse">
            <a:avLst/>
          </a:prstGeom>
        </p:spPr>
      </p:pic>
      <p:pic>
        <p:nvPicPr>
          <p:cNvPr id="18" name="Picture 17"/>
          <p:cNvPicPr>
            <a:picLocks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" b="18799"/>
          <a:stretch/>
        </p:blipFill>
        <p:spPr>
          <a:xfrm>
            <a:off x="7318800" y="4468200"/>
            <a:ext cx="1368000" cy="1368000"/>
          </a:xfrm>
          <a:prstGeom prst="ellipse">
            <a:avLst/>
          </a:prstGeom>
        </p:spPr>
      </p:pic>
      <p:pic>
        <p:nvPicPr>
          <p:cNvPr id="23" name="Picture 22"/>
          <p:cNvPicPr>
            <a:picLocks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0" r="24669" b="22410"/>
          <a:stretch/>
        </p:blipFill>
        <p:spPr>
          <a:xfrm>
            <a:off x="437007" y="3016468"/>
            <a:ext cx="1368000" cy="1368000"/>
          </a:xfrm>
          <a:prstGeom prst="ellipse">
            <a:avLst/>
          </a:prstGeom>
        </p:spPr>
      </p:pic>
      <p:pic>
        <p:nvPicPr>
          <p:cNvPr id="25" name="Picture 24"/>
          <p:cNvPicPr>
            <a:picLocks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113"/>
          <a:stretch/>
        </p:blipFill>
        <p:spPr>
          <a:xfrm>
            <a:off x="1808607" y="4416366"/>
            <a:ext cx="1368000" cy="1368000"/>
          </a:xfrm>
          <a:prstGeom prst="ellipse">
            <a:avLst/>
          </a:prstGeom>
        </p:spPr>
      </p:pic>
      <p:pic>
        <p:nvPicPr>
          <p:cNvPr id="26" name="Picture 25"/>
          <p:cNvPicPr>
            <a:picLocks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4145"/>
          <a:stretch/>
        </p:blipFill>
        <p:spPr>
          <a:xfrm>
            <a:off x="5923407" y="3028634"/>
            <a:ext cx="1368000" cy="1368000"/>
          </a:xfrm>
          <a:prstGeom prst="ellipse">
            <a:avLst/>
          </a:prstGeom>
        </p:spPr>
      </p:pic>
      <p:pic>
        <p:nvPicPr>
          <p:cNvPr id="28" name="Picture 27"/>
          <p:cNvPicPr>
            <a:picLocks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1" r="8945"/>
          <a:stretch/>
        </p:blipFill>
        <p:spPr>
          <a:xfrm>
            <a:off x="3176607" y="3032234"/>
            <a:ext cx="1368000" cy="136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65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553" y="457200"/>
            <a:ext cx="8613647" cy="1143000"/>
          </a:xfrm>
        </p:spPr>
        <p:txBody>
          <a:bodyPr>
            <a:noAutofit/>
          </a:bodyPr>
          <a:lstStyle/>
          <a:p>
            <a:pPr lvl="0"/>
            <a:r>
              <a:rPr lang="en-GB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Consequences of falling for scams…</a:t>
            </a:r>
            <a:b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035566" y="1828800"/>
            <a:ext cx="2880000" cy="1800000"/>
          </a:xfrm>
          <a:prstGeom prst="ellipse">
            <a:avLst/>
          </a:prstGeom>
          <a:solidFill>
            <a:srgbClr val="00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Debts</a:t>
            </a:r>
          </a:p>
        </p:txBody>
      </p:sp>
      <p:sp>
        <p:nvSpPr>
          <p:cNvPr id="7" name="Oval 6"/>
          <p:cNvSpPr/>
          <p:nvPr/>
        </p:nvSpPr>
        <p:spPr>
          <a:xfrm>
            <a:off x="228600" y="1826068"/>
            <a:ext cx="2880000" cy="1800000"/>
          </a:xfrm>
          <a:prstGeom prst="ellipse">
            <a:avLst/>
          </a:prstGeom>
          <a:solidFill>
            <a:srgbClr val="00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Attempt or commit suicide</a:t>
            </a:r>
          </a:p>
        </p:txBody>
      </p:sp>
      <p:sp>
        <p:nvSpPr>
          <p:cNvPr id="9" name="Oval 8"/>
          <p:cNvSpPr/>
          <p:nvPr/>
        </p:nvSpPr>
        <p:spPr>
          <a:xfrm>
            <a:off x="241736" y="3812630"/>
            <a:ext cx="2880000" cy="1800000"/>
          </a:xfrm>
          <a:prstGeom prst="ellipse">
            <a:avLst/>
          </a:prstGeom>
          <a:solidFill>
            <a:srgbClr val="E734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Damaged relationships</a:t>
            </a:r>
          </a:p>
        </p:txBody>
      </p:sp>
      <p:sp>
        <p:nvSpPr>
          <p:cNvPr id="10" name="Oval 9"/>
          <p:cNvSpPr/>
          <p:nvPr/>
        </p:nvSpPr>
        <p:spPr>
          <a:xfrm>
            <a:off x="6035566" y="3812528"/>
            <a:ext cx="2880000" cy="1800000"/>
          </a:xfrm>
          <a:prstGeom prst="ellipse">
            <a:avLst/>
          </a:prstGeom>
          <a:solidFill>
            <a:srgbClr val="E734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More likely to end up in care</a:t>
            </a:r>
          </a:p>
        </p:txBody>
      </p:sp>
      <p:sp>
        <p:nvSpPr>
          <p:cNvPr id="18" name="Oval 17"/>
          <p:cNvSpPr/>
          <p:nvPr/>
        </p:nvSpPr>
        <p:spPr>
          <a:xfrm>
            <a:off x="3137336" y="3812528"/>
            <a:ext cx="2880000" cy="1800000"/>
          </a:xfrm>
          <a:prstGeom prst="ellipse">
            <a:avLst/>
          </a:prstGeom>
          <a:solidFill>
            <a:srgbClr val="00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Repeat victimisation</a:t>
            </a:r>
          </a:p>
        </p:txBody>
      </p:sp>
      <p:sp>
        <p:nvSpPr>
          <p:cNvPr id="14" name="Oval 13"/>
          <p:cNvSpPr/>
          <p:nvPr/>
        </p:nvSpPr>
        <p:spPr>
          <a:xfrm>
            <a:off x="3139966" y="1822118"/>
            <a:ext cx="2880000" cy="1800000"/>
          </a:xfrm>
          <a:prstGeom prst="ellipse">
            <a:avLst/>
          </a:prstGeom>
          <a:solidFill>
            <a:srgbClr val="E734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Poor mental, physical or emotional health</a:t>
            </a:r>
          </a:p>
        </p:txBody>
      </p:sp>
    </p:spTree>
    <p:extLst>
      <p:ext uri="{BB962C8B-B14F-4D97-AF65-F5344CB8AC3E}">
        <p14:creationId xmlns:p14="http://schemas.microsoft.com/office/powerpoint/2010/main" val="155098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8" grpId="0" animBg="1"/>
      <p:bldP spid="1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3647" cy="1143000"/>
          </a:xfrm>
        </p:spPr>
        <p:txBody>
          <a:bodyPr>
            <a:noAutofit/>
          </a:bodyPr>
          <a:lstStyle/>
          <a:p>
            <a:r>
              <a:rPr lang="en-GB" alt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Scams are </a:t>
            </a:r>
            <a:r>
              <a:rPr lang="en-GB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the product of </a:t>
            </a:r>
            <a:r>
              <a:rPr lang="en-GB" alt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organised, predatory criminals…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10600" cy="76199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…who gain trust to exploit and steal money.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36332" y="2696339"/>
            <a:ext cx="8524800" cy="766538"/>
            <a:chOff x="677" y="439"/>
            <a:chExt cx="8533044" cy="995139"/>
          </a:xfrm>
          <a:solidFill>
            <a:srgbClr val="006680"/>
          </a:solidFill>
        </p:grpSpPr>
        <p:sp>
          <p:nvSpPr>
            <p:cNvPr id="9" name="Rounded Rectangle 8"/>
            <p:cNvSpPr/>
            <p:nvPr/>
          </p:nvSpPr>
          <p:spPr>
            <a:xfrm>
              <a:off x="677" y="439"/>
              <a:ext cx="8533044" cy="995139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29824" y="29586"/>
              <a:ext cx="8474750" cy="93684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6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Use befriending and grooming techniques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484000" y="3580632"/>
            <a:ext cx="2052000" cy="766800"/>
            <a:chOff x="-2991" y="1140730"/>
            <a:chExt cx="1619471" cy="995139"/>
          </a:xfrm>
          <a:solidFill>
            <a:srgbClr val="006680"/>
          </a:solidFill>
        </p:grpSpPr>
        <p:sp>
          <p:nvSpPr>
            <p:cNvPr id="15" name="Rounded Rectangle 14"/>
            <p:cNvSpPr/>
            <p:nvPr/>
          </p:nvSpPr>
          <p:spPr>
            <a:xfrm>
              <a:off x="-2991" y="1140730"/>
              <a:ext cx="1619471" cy="995139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42487" y="1169877"/>
              <a:ext cx="1561177" cy="93684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6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Helpful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36332" y="3576333"/>
            <a:ext cx="2052000" cy="766800"/>
            <a:chOff x="1705042" y="1140730"/>
            <a:chExt cx="2768199" cy="995139"/>
          </a:xfrm>
          <a:solidFill>
            <a:srgbClr val="006680"/>
          </a:solidFill>
        </p:grpSpPr>
        <p:sp>
          <p:nvSpPr>
            <p:cNvPr id="18" name="Rounded Rectangle 17"/>
            <p:cNvSpPr/>
            <p:nvPr/>
          </p:nvSpPr>
          <p:spPr>
            <a:xfrm>
              <a:off x="1705042" y="1140730"/>
              <a:ext cx="2768199" cy="995139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1734189" y="1169877"/>
              <a:ext cx="2709905" cy="93684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6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Appear legitimate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484000" y="4452558"/>
            <a:ext cx="2052000" cy="766800"/>
            <a:chOff x="673016" y="2281021"/>
            <a:chExt cx="1987411" cy="995139"/>
          </a:xfrm>
          <a:solidFill>
            <a:srgbClr val="006680"/>
          </a:solidFill>
        </p:grpSpPr>
        <p:sp>
          <p:nvSpPr>
            <p:cNvPr id="21" name="Rounded Rectangle 20"/>
            <p:cNvSpPr/>
            <p:nvPr/>
          </p:nvSpPr>
          <p:spPr>
            <a:xfrm>
              <a:off x="673016" y="2281021"/>
              <a:ext cx="1987411" cy="995139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ounded Rectangle 4"/>
            <p:cNvSpPr/>
            <p:nvPr/>
          </p:nvSpPr>
          <p:spPr>
            <a:xfrm>
              <a:off x="702163" y="2310168"/>
              <a:ext cx="1929117" cy="93684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6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Charming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33702" y="4454943"/>
            <a:ext cx="2052000" cy="766800"/>
            <a:chOff x="3489625" y="2281021"/>
            <a:chExt cx="1178208" cy="995139"/>
          </a:xfrm>
          <a:solidFill>
            <a:srgbClr val="006680"/>
          </a:solidFill>
        </p:grpSpPr>
        <p:sp>
          <p:nvSpPr>
            <p:cNvPr id="24" name="Rounded Rectangle 23"/>
            <p:cNvSpPr/>
            <p:nvPr/>
          </p:nvSpPr>
          <p:spPr>
            <a:xfrm>
              <a:off x="3489625" y="2281021"/>
              <a:ext cx="1178208" cy="995139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/>
            <p:cNvSpPr/>
            <p:nvPr/>
          </p:nvSpPr>
          <p:spPr>
            <a:xfrm>
              <a:off x="3509216" y="2310168"/>
              <a:ext cx="1149061" cy="93684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6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Friendly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649132" y="3580632"/>
            <a:ext cx="2052000" cy="766800"/>
            <a:chOff x="5478654" y="1142999"/>
            <a:chExt cx="1959819" cy="995139"/>
          </a:xfrm>
          <a:solidFill>
            <a:srgbClr val="E73437"/>
          </a:solidFill>
        </p:grpSpPr>
        <p:sp>
          <p:nvSpPr>
            <p:cNvPr id="27" name="Rounded Rectangle 26"/>
            <p:cNvSpPr/>
            <p:nvPr/>
          </p:nvSpPr>
          <p:spPr>
            <a:xfrm>
              <a:off x="5478654" y="1142999"/>
              <a:ext cx="1959819" cy="995139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ounded Rectangle 4"/>
            <p:cNvSpPr/>
            <p:nvPr/>
          </p:nvSpPr>
          <p:spPr>
            <a:xfrm>
              <a:off x="5507801" y="1172146"/>
              <a:ext cx="1901525" cy="93684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6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Persuasive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802966" y="3579448"/>
            <a:ext cx="2052000" cy="766800"/>
            <a:chOff x="5431079" y="1140730"/>
            <a:chExt cx="3103320" cy="995139"/>
          </a:xfrm>
          <a:solidFill>
            <a:srgbClr val="E73437"/>
          </a:solidFill>
        </p:grpSpPr>
        <p:sp>
          <p:nvSpPr>
            <p:cNvPr id="30" name="Rounded Rectangle 29"/>
            <p:cNvSpPr/>
            <p:nvPr/>
          </p:nvSpPr>
          <p:spPr>
            <a:xfrm>
              <a:off x="5431079" y="1140730"/>
              <a:ext cx="3103320" cy="995139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ounded Rectangle 4"/>
            <p:cNvSpPr/>
            <p:nvPr/>
          </p:nvSpPr>
          <p:spPr>
            <a:xfrm>
              <a:off x="5460226" y="1169877"/>
              <a:ext cx="3045026" cy="93684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6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Persistent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656000" y="4462098"/>
            <a:ext cx="1368000" cy="766800"/>
            <a:chOff x="4968668" y="2281021"/>
            <a:chExt cx="1691157" cy="995139"/>
          </a:xfrm>
          <a:solidFill>
            <a:srgbClr val="E73437"/>
          </a:solidFill>
        </p:grpSpPr>
        <p:sp>
          <p:nvSpPr>
            <p:cNvPr id="33" name="Rounded Rectangle 32"/>
            <p:cNvSpPr/>
            <p:nvPr/>
          </p:nvSpPr>
          <p:spPr>
            <a:xfrm>
              <a:off x="4968668" y="2281021"/>
              <a:ext cx="1691157" cy="995139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Rounded Rectangle 4"/>
            <p:cNvSpPr/>
            <p:nvPr/>
          </p:nvSpPr>
          <p:spPr>
            <a:xfrm>
              <a:off x="4997815" y="2310168"/>
              <a:ext cx="1632863" cy="93684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6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Threatening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493797" y="4454658"/>
            <a:ext cx="1368000" cy="766800"/>
            <a:chOff x="5137305" y="2281021"/>
            <a:chExt cx="1863509" cy="995139"/>
          </a:xfrm>
          <a:solidFill>
            <a:srgbClr val="E73437"/>
          </a:solidFill>
        </p:grpSpPr>
        <p:sp>
          <p:nvSpPr>
            <p:cNvPr id="39" name="Rounded Rectangle 38"/>
            <p:cNvSpPr/>
            <p:nvPr/>
          </p:nvSpPr>
          <p:spPr>
            <a:xfrm>
              <a:off x="5137305" y="2281021"/>
              <a:ext cx="1857599" cy="995139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Rounded Rectangle 4"/>
            <p:cNvSpPr/>
            <p:nvPr/>
          </p:nvSpPr>
          <p:spPr>
            <a:xfrm>
              <a:off x="5201509" y="2310168"/>
              <a:ext cx="1799305" cy="93684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6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Intimidating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135332" y="4460715"/>
            <a:ext cx="1368000" cy="766800"/>
            <a:chOff x="3424465" y="2281021"/>
            <a:chExt cx="1833271" cy="995139"/>
          </a:xfrm>
          <a:solidFill>
            <a:srgbClr val="E73437"/>
          </a:solidFill>
        </p:grpSpPr>
        <p:sp>
          <p:nvSpPr>
            <p:cNvPr id="42" name="Rounded Rectangle 41"/>
            <p:cNvSpPr/>
            <p:nvPr/>
          </p:nvSpPr>
          <p:spPr>
            <a:xfrm>
              <a:off x="3424465" y="2281021"/>
              <a:ext cx="1692000" cy="995139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Rounded Rectangle 4"/>
            <p:cNvSpPr/>
            <p:nvPr/>
          </p:nvSpPr>
          <p:spPr>
            <a:xfrm>
              <a:off x="3478061" y="2310168"/>
              <a:ext cx="1779675" cy="93684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6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Aggressive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064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5553" y="228600"/>
            <a:ext cx="8613647" cy="1143000"/>
          </a:xfrm>
        </p:spPr>
        <p:txBody>
          <a:bodyPr>
            <a:normAutofit fontScale="90000"/>
          </a:bodyPr>
          <a:lstStyle/>
          <a:p>
            <a:r>
              <a:rPr lang="en-US" spc="-120" dirty="0">
                <a:latin typeface="Century Gothic" panose="020B0502020202020204" pitchFamily="34" charset="0"/>
              </a:rPr>
              <a:t>Top </a:t>
            </a:r>
            <a:r>
              <a:rPr lang="en-US" spc="-30" dirty="0">
                <a:latin typeface="Century Gothic" panose="020B0502020202020204" pitchFamily="34" charset="0"/>
              </a:rPr>
              <a:t>tips – </a:t>
            </a:r>
            <a:r>
              <a:rPr lang="en-US" dirty="0">
                <a:latin typeface="Century Gothic" panose="020B0502020202020204" pitchFamily="34" charset="0"/>
              </a:rPr>
              <a:t>what can you do to </a:t>
            </a:r>
            <a:r>
              <a:rPr lang="en-US" spc="-5" dirty="0">
                <a:latin typeface="Century Gothic" panose="020B0502020202020204" pitchFamily="34" charset="0"/>
              </a:rPr>
              <a:t>protect</a:t>
            </a:r>
            <a:r>
              <a:rPr lang="en-US" spc="-90" dirty="0">
                <a:latin typeface="Century Gothic" panose="020B0502020202020204" pitchFamily="34" charset="0"/>
              </a:rPr>
              <a:t> </a:t>
            </a:r>
            <a:r>
              <a:rPr lang="en-US" dirty="0">
                <a:latin typeface="Century Gothic" panose="020B0502020202020204" pitchFamily="34" charset="0"/>
              </a:rPr>
              <a:t>yourself  </a:t>
            </a:r>
            <a:r>
              <a:rPr lang="en-US" spc="-5" dirty="0">
                <a:latin typeface="Century Gothic" panose="020B0502020202020204" pitchFamily="34" charset="0"/>
              </a:rPr>
              <a:t>and/or</a:t>
            </a:r>
            <a:r>
              <a:rPr lang="en-US" spc="-70" dirty="0">
                <a:latin typeface="Century Gothic" panose="020B0502020202020204" pitchFamily="34" charset="0"/>
              </a:rPr>
              <a:t> </a:t>
            </a:r>
            <a:r>
              <a:rPr lang="en-US" spc="-5" dirty="0">
                <a:latin typeface="Century Gothic" panose="020B0502020202020204" pitchFamily="34" charset="0"/>
              </a:rPr>
              <a:t>others?</a:t>
            </a:r>
            <a:endParaRPr lang="en-GB" dirty="0"/>
          </a:p>
        </p:txBody>
      </p:sp>
      <p:sp>
        <p:nvSpPr>
          <p:cNvPr id="24" name="object 5"/>
          <p:cNvSpPr/>
          <p:nvPr/>
        </p:nvSpPr>
        <p:spPr>
          <a:xfrm>
            <a:off x="2557779" y="2362200"/>
            <a:ext cx="3310890" cy="0"/>
          </a:xfrm>
          <a:custGeom>
            <a:avLst/>
            <a:gdLst/>
            <a:ahLst/>
            <a:cxnLst/>
            <a:rect l="l" t="t" r="r" b="b"/>
            <a:pathLst>
              <a:path w="3310890">
                <a:moveTo>
                  <a:pt x="3310382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6"/>
          <p:cNvSpPr/>
          <p:nvPr/>
        </p:nvSpPr>
        <p:spPr>
          <a:xfrm>
            <a:off x="5814821" y="2118614"/>
            <a:ext cx="540385" cy="540385"/>
          </a:xfrm>
          <a:custGeom>
            <a:avLst/>
            <a:gdLst/>
            <a:ahLst/>
            <a:cxnLst/>
            <a:rect l="l" t="t" r="r" b="b"/>
            <a:pathLst>
              <a:path w="540385" h="540385">
                <a:moveTo>
                  <a:pt x="270001" y="0"/>
                </a:moveTo>
                <a:lnTo>
                  <a:pt x="221474" y="4350"/>
                </a:lnTo>
                <a:lnTo>
                  <a:pt x="175797" y="16894"/>
                </a:lnTo>
                <a:lnTo>
                  <a:pt x="133735" y="36867"/>
                </a:lnTo>
                <a:lnTo>
                  <a:pt x="96051" y="63507"/>
                </a:lnTo>
                <a:lnTo>
                  <a:pt x="63507" y="96051"/>
                </a:lnTo>
                <a:lnTo>
                  <a:pt x="36867" y="133735"/>
                </a:lnTo>
                <a:lnTo>
                  <a:pt x="16894" y="175797"/>
                </a:lnTo>
                <a:lnTo>
                  <a:pt x="4350" y="221474"/>
                </a:lnTo>
                <a:lnTo>
                  <a:pt x="0" y="270001"/>
                </a:lnTo>
                <a:lnTo>
                  <a:pt x="4350" y="318563"/>
                </a:lnTo>
                <a:lnTo>
                  <a:pt x="16894" y="364257"/>
                </a:lnTo>
                <a:lnTo>
                  <a:pt x="36867" y="406324"/>
                </a:lnTo>
                <a:lnTo>
                  <a:pt x="63507" y="444004"/>
                </a:lnTo>
                <a:lnTo>
                  <a:pt x="96051" y="476538"/>
                </a:lnTo>
                <a:lnTo>
                  <a:pt x="133735" y="503164"/>
                </a:lnTo>
                <a:lnTo>
                  <a:pt x="175797" y="523124"/>
                </a:lnTo>
                <a:lnTo>
                  <a:pt x="221474" y="535657"/>
                </a:lnTo>
                <a:lnTo>
                  <a:pt x="270001" y="540003"/>
                </a:lnTo>
                <a:lnTo>
                  <a:pt x="318529" y="535657"/>
                </a:lnTo>
                <a:lnTo>
                  <a:pt x="364206" y="523124"/>
                </a:lnTo>
                <a:lnTo>
                  <a:pt x="406268" y="503164"/>
                </a:lnTo>
                <a:lnTo>
                  <a:pt x="443952" y="476538"/>
                </a:lnTo>
                <a:lnTo>
                  <a:pt x="476496" y="444004"/>
                </a:lnTo>
                <a:lnTo>
                  <a:pt x="503136" y="406324"/>
                </a:lnTo>
                <a:lnTo>
                  <a:pt x="523109" y="364257"/>
                </a:lnTo>
                <a:lnTo>
                  <a:pt x="535653" y="318563"/>
                </a:lnTo>
                <a:lnTo>
                  <a:pt x="540003" y="270001"/>
                </a:lnTo>
                <a:lnTo>
                  <a:pt x="535653" y="221474"/>
                </a:lnTo>
                <a:lnTo>
                  <a:pt x="523109" y="175797"/>
                </a:lnTo>
                <a:lnTo>
                  <a:pt x="503136" y="133735"/>
                </a:lnTo>
                <a:lnTo>
                  <a:pt x="476496" y="96051"/>
                </a:lnTo>
                <a:lnTo>
                  <a:pt x="443952" y="63507"/>
                </a:lnTo>
                <a:lnTo>
                  <a:pt x="406268" y="36867"/>
                </a:lnTo>
                <a:lnTo>
                  <a:pt x="364206" y="16894"/>
                </a:lnTo>
                <a:lnTo>
                  <a:pt x="318529" y="4350"/>
                </a:lnTo>
                <a:lnTo>
                  <a:pt x="270001" y="0"/>
                </a:lnTo>
                <a:close/>
              </a:path>
            </a:pathLst>
          </a:custGeom>
          <a:solidFill>
            <a:srgbClr val="FFD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8"/>
          <p:cNvSpPr txBox="1"/>
          <p:nvPr/>
        </p:nvSpPr>
        <p:spPr>
          <a:xfrm>
            <a:off x="5986017" y="2151634"/>
            <a:ext cx="199390" cy="474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dirty="0">
                <a:latin typeface="Arial Narrow"/>
                <a:cs typeface="Arial Narrow"/>
              </a:rPr>
              <a:t>1</a:t>
            </a:r>
          </a:p>
        </p:txBody>
      </p:sp>
      <p:sp>
        <p:nvSpPr>
          <p:cNvPr id="27" name="object 9"/>
          <p:cNvSpPr txBox="1"/>
          <p:nvPr/>
        </p:nvSpPr>
        <p:spPr>
          <a:xfrm>
            <a:off x="6472809" y="2019427"/>
            <a:ext cx="2137410" cy="687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200" b="1" spc="-5" dirty="0">
                <a:latin typeface="Century Gothic" panose="020B0502020202020204" pitchFamily="34" charset="0"/>
                <a:cs typeface="Arial"/>
              </a:rPr>
              <a:t>Never disclose  security</a:t>
            </a:r>
            <a:r>
              <a:rPr sz="2200" b="1" spc="-35" dirty="0">
                <a:latin typeface="Century Gothic" panose="020B0502020202020204" pitchFamily="34" charset="0"/>
                <a:cs typeface="Arial"/>
              </a:rPr>
              <a:t> </a:t>
            </a:r>
            <a:r>
              <a:rPr sz="2200" b="1" spc="-5" dirty="0">
                <a:latin typeface="Century Gothic" panose="020B0502020202020204" pitchFamily="34" charset="0"/>
                <a:cs typeface="Arial"/>
              </a:rPr>
              <a:t>details</a:t>
            </a:r>
            <a:endParaRPr sz="2200" dirty="0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28" name="object 10"/>
          <p:cNvSpPr/>
          <p:nvPr/>
        </p:nvSpPr>
        <p:spPr>
          <a:xfrm>
            <a:off x="3539363" y="3211067"/>
            <a:ext cx="1676400" cy="0"/>
          </a:xfrm>
          <a:custGeom>
            <a:avLst/>
            <a:gdLst/>
            <a:ahLst/>
            <a:cxnLst/>
            <a:rect l="l" t="t" r="r" b="b"/>
            <a:pathLst>
              <a:path w="1676400">
                <a:moveTo>
                  <a:pt x="1676400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1"/>
          <p:cNvSpPr/>
          <p:nvPr/>
        </p:nvSpPr>
        <p:spPr>
          <a:xfrm>
            <a:off x="5215763" y="2941066"/>
            <a:ext cx="540385" cy="540385"/>
          </a:xfrm>
          <a:custGeom>
            <a:avLst/>
            <a:gdLst/>
            <a:ahLst/>
            <a:cxnLst/>
            <a:rect l="l" t="t" r="r" b="b"/>
            <a:pathLst>
              <a:path w="540385" h="540385">
                <a:moveTo>
                  <a:pt x="270001" y="0"/>
                </a:moveTo>
                <a:lnTo>
                  <a:pt x="221474" y="4350"/>
                </a:lnTo>
                <a:lnTo>
                  <a:pt x="175797" y="16894"/>
                </a:lnTo>
                <a:lnTo>
                  <a:pt x="133735" y="36867"/>
                </a:lnTo>
                <a:lnTo>
                  <a:pt x="96051" y="63507"/>
                </a:lnTo>
                <a:lnTo>
                  <a:pt x="63507" y="96051"/>
                </a:lnTo>
                <a:lnTo>
                  <a:pt x="36867" y="133735"/>
                </a:lnTo>
                <a:lnTo>
                  <a:pt x="16894" y="175797"/>
                </a:lnTo>
                <a:lnTo>
                  <a:pt x="4350" y="221474"/>
                </a:lnTo>
                <a:lnTo>
                  <a:pt x="0" y="270001"/>
                </a:lnTo>
                <a:lnTo>
                  <a:pt x="4350" y="318529"/>
                </a:lnTo>
                <a:lnTo>
                  <a:pt x="16894" y="364206"/>
                </a:lnTo>
                <a:lnTo>
                  <a:pt x="36867" y="406268"/>
                </a:lnTo>
                <a:lnTo>
                  <a:pt x="63507" y="443952"/>
                </a:lnTo>
                <a:lnTo>
                  <a:pt x="96051" y="476496"/>
                </a:lnTo>
                <a:lnTo>
                  <a:pt x="133735" y="503136"/>
                </a:lnTo>
                <a:lnTo>
                  <a:pt x="175797" y="523109"/>
                </a:lnTo>
                <a:lnTo>
                  <a:pt x="221474" y="535653"/>
                </a:lnTo>
                <a:lnTo>
                  <a:pt x="270001" y="540004"/>
                </a:lnTo>
                <a:lnTo>
                  <a:pt x="318529" y="535653"/>
                </a:lnTo>
                <a:lnTo>
                  <a:pt x="364206" y="523109"/>
                </a:lnTo>
                <a:lnTo>
                  <a:pt x="406268" y="503136"/>
                </a:lnTo>
                <a:lnTo>
                  <a:pt x="443952" y="476496"/>
                </a:lnTo>
                <a:lnTo>
                  <a:pt x="476496" y="443952"/>
                </a:lnTo>
                <a:lnTo>
                  <a:pt x="503136" y="406268"/>
                </a:lnTo>
                <a:lnTo>
                  <a:pt x="523109" y="364206"/>
                </a:lnTo>
                <a:lnTo>
                  <a:pt x="535653" y="318529"/>
                </a:lnTo>
                <a:lnTo>
                  <a:pt x="540003" y="270001"/>
                </a:lnTo>
                <a:lnTo>
                  <a:pt x="535653" y="221474"/>
                </a:lnTo>
                <a:lnTo>
                  <a:pt x="523109" y="175797"/>
                </a:lnTo>
                <a:lnTo>
                  <a:pt x="503136" y="133735"/>
                </a:lnTo>
                <a:lnTo>
                  <a:pt x="476496" y="96051"/>
                </a:lnTo>
                <a:lnTo>
                  <a:pt x="443952" y="63507"/>
                </a:lnTo>
                <a:lnTo>
                  <a:pt x="406268" y="36867"/>
                </a:lnTo>
                <a:lnTo>
                  <a:pt x="364206" y="16894"/>
                </a:lnTo>
                <a:lnTo>
                  <a:pt x="318529" y="4350"/>
                </a:lnTo>
                <a:lnTo>
                  <a:pt x="270001" y="0"/>
                </a:lnTo>
                <a:close/>
              </a:path>
            </a:pathLst>
          </a:custGeom>
          <a:solidFill>
            <a:srgbClr val="FFD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13"/>
          <p:cNvSpPr txBox="1"/>
          <p:nvPr/>
        </p:nvSpPr>
        <p:spPr>
          <a:xfrm>
            <a:off x="5386832" y="2974213"/>
            <a:ext cx="199390" cy="474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dirty="0">
                <a:latin typeface="Arial Narrow"/>
                <a:cs typeface="Arial Narrow"/>
              </a:rPr>
              <a:t>2</a:t>
            </a:r>
            <a:endParaRPr sz="3000">
              <a:latin typeface="Arial Narrow"/>
              <a:cs typeface="Arial Narrow"/>
            </a:endParaRPr>
          </a:p>
        </p:txBody>
      </p:sp>
      <p:sp>
        <p:nvSpPr>
          <p:cNvPr id="31" name="object 14"/>
          <p:cNvSpPr txBox="1"/>
          <p:nvPr/>
        </p:nvSpPr>
        <p:spPr>
          <a:xfrm>
            <a:off x="5895594" y="2888996"/>
            <a:ext cx="2789555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b="1" spc="-5" dirty="0">
                <a:latin typeface="Century Gothic" panose="020B0502020202020204" pitchFamily="34" charset="0"/>
                <a:cs typeface="Arial"/>
              </a:rPr>
              <a:t>Don’t</a:t>
            </a:r>
            <a:r>
              <a:rPr sz="2200" b="1" spc="-40" dirty="0">
                <a:latin typeface="Century Gothic" panose="020B0502020202020204" pitchFamily="34" charset="0"/>
                <a:cs typeface="Arial"/>
              </a:rPr>
              <a:t> </a:t>
            </a:r>
            <a:r>
              <a:rPr sz="2200" b="1" spc="-5" dirty="0">
                <a:latin typeface="Century Gothic" panose="020B0502020202020204" pitchFamily="34" charset="0"/>
                <a:cs typeface="Arial"/>
              </a:rPr>
              <a:t>assume</a:t>
            </a:r>
            <a:endParaRPr sz="2200" dirty="0">
              <a:latin typeface="Century Gothic" panose="020B0502020202020204" pitchFamily="34" charset="0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200" b="1" spc="-5" dirty="0">
                <a:latin typeface="Century Gothic" panose="020B0502020202020204" pitchFamily="34" charset="0"/>
                <a:cs typeface="Arial"/>
              </a:rPr>
              <a:t>everyone is</a:t>
            </a:r>
            <a:r>
              <a:rPr sz="2200" b="1" spc="-25" dirty="0">
                <a:latin typeface="Century Gothic" panose="020B0502020202020204" pitchFamily="34" charset="0"/>
                <a:cs typeface="Arial"/>
              </a:rPr>
              <a:t> </a:t>
            </a:r>
            <a:r>
              <a:rPr sz="2200" b="1" spc="-5" dirty="0">
                <a:latin typeface="Century Gothic" panose="020B0502020202020204" pitchFamily="34" charset="0"/>
                <a:cs typeface="Arial"/>
              </a:rPr>
              <a:t>genuine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32" name="object 15"/>
          <p:cNvSpPr/>
          <p:nvPr/>
        </p:nvSpPr>
        <p:spPr>
          <a:xfrm>
            <a:off x="4034409" y="4182236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914400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6"/>
          <p:cNvSpPr/>
          <p:nvPr/>
        </p:nvSpPr>
        <p:spPr>
          <a:xfrm>
            <a:off x="4948809" y="3912234"/>
            <a:ext cx="540385" cy="540385"/>
          </a:xfrm>
          <a:custGeom>
            <a:avLst/>
            <a:gdLst/>
            <a:ahLst/>
            <a:cxnLst/>
            <a:rect l="l" t="t" r="r" b="b"/>
            <a:pathLst>
              <a:path w="540385" h="540385">
                <a:moveTo>
                  <a:pt x="270001" y="0"/>
                </a:moveTo>
                <a:lnTo>
                  <a:pt x="221474" y="4346"/>
                </a:lnTo>
                <a:lnTo>
                  <a:pt x="175797" y="16879"/>
                </a:lnTo>
                <a:lnTo>
                  <a:pt x="133735" y="36839"/>
                </a:lnTo>
                <a:lnTo>
                  <a:pt x="96051" y="63465"/>
                </a:lnTo>
                <a:lnTo>
                  <a:pt x="63507" y="95999"/>
                </a:lnTo>
                <a:lnTo>
                  <a:pt x="36867" y="133679"/>
                </a:lnTo>
                <a:lnTo>
                  <a:pt x="16894" y="175746"/>
                </a:lnTo>
                <a:lnTo>
                  <a:pt x="4350" y="221440"/>
                </a:lnTo>
                <a:lnTo>
                  <a:pt x="0" y="270001"/>
                </a:lnTo>
                <a:lnTo>
                  <a:pt x="4350" y="318529"/>
                </a:lnTo>
                <a:lnTo>
                  <a:pt x="16894" y="364206"/>
                </a:lnTo>
                <a:lnTo>
                  <a:pt x="36867" y="406268"/>
                </a:lnTo>
                <a:lnTo>
                  <a:pt x="63507" y="443952"/>
                </a:lnTo>
                <a:lnTo>
                  <a:pt x="96051" y="476496"/>
                </a:lnTo>
                <a:lnTo>
                  <a:pt x="133735" y="503136"/>
                </a:lnTo>
                <a:lnTo>
                  <a:pt x="175797" y="523109"/>
                </a:lnTo>
                <a:lnTo>
                  <a:pt x="221474" y="535653"/>
                </a:lnTo>
                <a:lnTo>
                  <a:pt x="270001" y="540003"/>
                </a:lnTo>
                <a:lnTo>
                  <a:pt x="318529" y="535653"/>
                </a:lnTo>
                <a:lnTo>
                  <a:pt x="364206" y="523109"/>
                </a:lnTo>
                <a:lnTo>
                  <a:pt x="406268" y="503136"/>
                </a:lnTo>
                <a:lnTo>
                  <a:pt x="443952" y="476496"/>
                </a:lnTo>
                <a:lnTo>
                  <a:pt x="476496" y="443952"/>
                </a:lnTo>
                <a:lnTo>
                  <a:pt x="503136" y="406268"/>
                </a:lnTo>
                <a:lnTo>
                  <a:pt x="523109" y="364206"/>
                </a:lnTo>
                <a:lnTo>
                  <a:pt x="535653" y="318529"/>
                </a:lnTo>
                <a:lnTo>
                  <a:pt x="540003" y="270001"/>
                </a:lnTo>
                <a:lnTo>
                  <a:pt x="535653" y="221440"/>
                </a:lnTo>
                <a:lnTo>
                  <a:pt x="523109" y="175746"/>
                </a:lnTo>
                <a:lnTo>
                  <a:pt x="503136" y="133679"/>
                </a:lnTo>
                <a:lnTo>
                  <a:pt x="476496" y="95999"/>
                </a:lnTo>
                <a:lnTo>
                  <a:pt x="443952" y="63465"/>
                </a:lnTo>
                <a:lnTo>
                  <a:pt x="406268" y="36839"/>
                </a:lnTo>
                <a:lnTo>
                  <a:pt x="364206" y="16879"/>
                </a:lnTo>
                <a:lnTo>
                  <a:pt x="318529" y="4346"/>
                </a:lnTo>
                <a:lnTo>
                  <a:pt x="270001" y="0"/>
                </a:lnTo>
                <a:close/>
              </a:path>
            </a:pathLst>
          </a:custGeom>
          <a:solidFill>
            <a:srgbClr val="FFD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8"/>
          <p:cNvSpPr txBox="1"/>
          <p:nvPr/>
        </p:nvSpPr>
        <p:spPr>
          <a:xfrm>
            <a:off x="5119878" y="3945635"/>
            <a:ext cx="199390" cy="474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dirty="0">
                <a:latin typeface="Arial Narrow"/>
                <a:cs typeface="Arial Narrow"/>
              </a:rPr>
              <a:t>3</a:t>
            </a:r>
            <a:endParaRPr sz="3000">
              <a:latin typeface="Arial Narrow"/>
              <a:cs typeface="Arial Narrow"/>
            </a:endParaRPr>
          </a:p>
        </p:txBody>
      </p:sp>
      <p:sp>
        <p:nvSpPr>
          <p:cNvPr id="35" name="object 19"/>
          <p:cNvSpPr txBox="1"/>
          <p:nvPr/>
        </p:nvSpPr>
        <p:spPr>
          <a:xfrm>
            <a:off x="5634354" y="4012438"/>
            <a:ext cx="2231390" cy="351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b="1" spc="-5" dirty="0">
                <a:latin typeface="Century Gothic" panose="020B0502020202020204" pitchFamily="34" charset="0"/>
                <a:cs typeface="Arial"/>
              </a:rPr>
              <a:t>Don’t be</a:t>
            </a:r>
            <a:r>
              <a:rPr sz="2200" b="1" spc="-25" dirty="0">
                <a:latin typeface="Century Gothic" panose="020B0502020202020204" pitchFamily="34" charset="0"/>
                <a:cs typeface="Arial"/>
              </a:rPr>
              <a:t> </a:t>
            </a:r>
            <a:r>
              <a:rPr sz="2200" b="1" spc="-5" dirty="0">
                <a:latin typeface="Century Gothic" panose="020B0502020202020204" pitchFamily="34" charset="0"/>
                <a:cs typeface="Arial"/>
              </a:rPr>
              <a:t>rushed</a:t>
            </a:r>
            <a:endParaRPr sz="2200" dirty="0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36" name="object 20"/>
          <p:cNvSpPr/>
          <p:nvPr/>
        </p:nvSpPr>
        <p:spPr>
          <a:xfrm>
            <a:off x="3453765" y="5175884"/>
            <a:ext cx="1752600" cy="0"/>
          </a:xfrm>
          <a:custGeom>
            <a:avLst/>
            <a:gdLst/>
            <a:ahLst/>
            <a:cxnLst/>
            <a:rect l="l" t="t" r="r" b="b"/>
            <a:pathLst>
              <a:path w="1752600">
                <a:moveTo>
                  <a:pt x="1752600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21"/>
          <p:cNvSpPr/>
          <p:nvPr/>
        </p:nvSpPr>
        <p:spPr>
          <a:xfrm>
            <a:off x="5206365" y="4905883"/>
            <a:ext cx="592455" cy="540385"/>
          </a:xfrm>
          <a:custGeom>
            <a:avLst/>
            <a:gdLst/>
            <a:ahLst/>
            <a:cxnLst/>
            <a:rect l="l" t="t" r="r" b="b"/>
            <a:pathLst>
              <a:path w="592454" h="540385">
                <a:moveTo>
                  <a:pt x="296163" y="0"/>
                </a:moveTo>
                <a:lnTo>
                  <a:pt x="248122" y="3534"/>
                </a:lnTo>
                <a:lnTo>
                  <a:pt x="202549" y="13766"/>
                </a:lnTo>
                <a:lnTo>
                  <a:pt x="160055" y="30140"/>
                </a:lnTo>
                <a:lnTo>
                  <a:pt x="121249" y="52100"/>
                </a:lnTo>
                <a:lnTo>
                  <a:pt x="86740" y="79089"/>
                </a:lnTo>
                <a:lnTo>
                  <a:pt x="57139" y="110550"/>
                </a:lnTo>
                <a:lnTo>
                  <a:pt x="33055" y="145929"/>
                </a:lnTo>
                <a:lnTo>
                  <a:pt x="15097" y="184668"/>
                </a:lnTo>
                <a:lnTo>
                  <a:pt x="3876" y="226211"/>
                </a:lnTo>
                <a:lnTo>
                  <a:pt x="0" y="270002"/>
                </a:lnTo>
                <a:lnTo>
                  <a:pt x="3876" y="313792"/>
                </a:lnTo>
                <a:lnTo>
                  <a:pt x="15097" y="355335"/>
                </a:lnTo>
                <a:lnTo>
                  <a:pt x="33055" y="394074"/>
                </a:lnTo>
                <a:lnTo>
                  <a:pt x="57139" y="429453"/>
                </a:lnTo>
                <a:lnTo>
                  <a:pt x="86740" y="460914"/>
                </a:lnTo>
                <a:lnTo>
                  <a:pt x="121249" y="487903"/>
                </a:lnTo>
                <a:lnTo>
                  <a:pt x="160055" y="509863"/>
                </a:lnTo>
                <a:lnTo>
                  <a:pt x="202549" y="526237"/>
                </a:lnTo>
                <a:lnTo>
                  <a:pt x="248122" y="536469"/>
                </a:lnTo>
                <a:lnTo>
                  <a:pt x="296163" y="540004"/>
                </a:lnTo>
                <a:lnTo>
                  <a:pt x="344239" y="536469"/>
                </a:lnTo>
                <a:lnTo>
                  <a:pt x="389840" y="526237"/>
                </a:lnTo>
                <a:lnTo>
                  <a:pt x="432355" y="509863"/>
                </a:lnTo>
                <a:lnTo>
                  <a:pt x="471178" y="487903"/>
                </a:lnTo>
                <a:lnTo>
                  <a:pt x="505698" y="460914"/>
                </a:lnTo>
                <a:lnTo>
                  <a:pt x="535307" y="429453"/>
                </a:lnTo>
                <a:lnTo>
                  <a:pt x="559396" y="394074"/>
                </a:lnTo>
                <a:lnTo>
                  <a:pt x="577356" y="355335"/>
                </a:lnTo>
                <a:lnTo>
                  <a:pt x="588578" y="313792"/>
                </a:lnTo>
                <a:lnTo>
                  <a:pt x="592455" y="270002"/>
                </a:lnTo>
                <a:lnTo>
                  <a:pt x="588578" y="226211"/>
                </a:lnTo>
                <a:lnTo>
                  <a:pt x="577356" y="184668"/>
                </a:lnTo>
                <a:lnTo>
                  <a:pt x="559396" y="145929"/>
                </a:lnTo>
                <a:lnTo>
                  <a:pt x="535307" y="110550"/>
                </a:lnTo>
                <a:lnTo>
                  <a:pt x="505698" y="79089"/>
                </a:lnTo>
                <a:lnTo>
                  <a:pt x="471178" y="52100"/>
                </a:lnTo>
                <a:lnTo>
                  <a:pt x="432355" y="30140"/>
                </a:lnTo>
                <a:lnTo>
                  <a:pt x="389840" y="13766"/>
                </a:lnTo>
                <a:lnTo>
                  <a:pt x="344239" y="3534"/>
                </a:lnTo>
                <a:lnTo>
                  <a:pt x="296163" y="0"/>
                </a:lnTo>
                <a:close/>
              </a:path>
            </a:pathLst>
          </a:custGeom>
          <a:solidFill>
            <a:srgbClr val="FFD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23"/>
          <p:cNvSpPr txBox="1"/>
          <p:nvPr/>
        </p:nvSpPr>
        <p:spPr>
          <a:xfrm>
            <a:off x="5403850" y="4939283"/>
            <a:ext cx="199390" cy="474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dirty="0">
                <a:latin typeface="Arial Narrow"/>
                <a:cs typeface="Arial Narrow"/>
              </a:rPr>
              <a:t>4</a:t>
            </a:r>
            <a:endParaRPr sz="3000">
              <a:latin typeface="Arial Narrow"/>
              <a:cs typeface="Arial Narrow"/>
            </a:endParaRPr>
          </a:p>
        </p:txBody>
      </p:sp>
      <p:sp>
        <p:nvSpPr>
          <p:cNvPr id="39" name="object 24"/>
          <p:cNvSpPr txBox="1"/>
          <p:nvPr/>
        </p:nvSpPr>
        <p:spPr>
          <a:xfrm>
            <a:off x="5958584" y="4838192"/>
            <a:ext cx="3021514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200" b="1" spc="-5" dirty="0">
                <a:latin typeface="Century Gothic" panose="020B0502020202020204" pitchFamily="34" charset="0"/>
                <a:cs typeface="Arial"/>
              </a:rPr>
              <a:t>Listen to</a:t>
            </a:r>
            <a:r>
              <a:rPr sz="2200" b="1" spc="-25" dirty="0">
                <a:latin typeface="Century Gothic" panose="020B0502020202020204" pitchFamily="34" charset="0"/>
                <a:cs typeface="Arial"/>
              </a:rPr>
              <a:t> </a:t>
            </a:r>
            <a:r>
              <a:rPr sz="2200" b="1" spc="-10" dirty="0">
                <a:latin typeface="Century Gothic" panose="020B0502020202020204" pitchFamily="34" charset="0"/>
                <a:cs typeface="Arial"/>
              </a:rPr>
              <a:t>your </a:t>
            </a:r>
            <a:r>
              <a:rPr sz="2200" b="1" spc="-5" dirty="0">
                <a:latin typeface="Century Gothic" panose="020B0502020202020204" pitchFamily="34" charset="0"/>
                <a:cs typeface="Arial"/>
              </a:rPr>
              <a:t>instincts</a:t>
            </a:r>
            <a:endParaRPr sz="2200" dirty="0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40" name="object 25"/>
          <p:cNvSpPr/>
          <p:nvPr/>
        </p:nvSpPr>
        <p:spPr>
          <a:xfrm>
            <a:off x="2614422" y="5978397"/>
            <a:ext cx="3200400" cy="0"/>
          </a:xfrm>
          <a:custGeom>
            <a:avLst/>
            <a:gdLst/>
            <a:ahLst/>
            <a:cxnLst/>
            <a:rect l="l" t="t" r="r" b="b"/>
            <a:pathLst>
              <a:path w="3200400">
                <a:moveTo>
                  <a:pt x="3200400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26"/>
          <p:cNvSpPr/>
          <p:nvPr/>
        </p:nvSpPr>
        <p:spPr>
          <a:xfrm>
            <a:off x="5814821" y="5708396"/>
            <a:ext cx="540385" cy="540385"/>
          </a:xfrm>
          <a:custGeom>
            <a:avLst/>
            <a:gdLst/>
            <a:ahLst/>
            <a:cxnLst/>
            <a:rect l="l" t="t" r="r" b="b"/>
            <a:pathLst>
              <a:path w="540385" h="540385">
                <a:moveTo>
                  <a:pt x="270001" y="0"/>
                </a:moveTo>
                <a:lnTo>
                  <a:pt x="221474" y="4350"/>
                </a:lnTo>
                <a:lnTo>
                  <a:pt x="175797" y="16892"/>
                </a:lnTo>
                <a:lnTo>
                  <a:pt x="133735" y="36864"/>
                </a:lnTo>
                <a:lnTo>
                  <a:pt x="96051" y="63503"/>
                </a:lnTo>
                <a:lnTo>
                  <a:pt x="63507" y="96046"/>
                </a:lnTo>
                <a:lnTo>
                  <a:pt x="36867" y="133730"/>
                </a:lnTo>
                <a:lnTo>
                  <a:pt x="16894" y="175792"/>
                </a:lnTo>
                <a:lnTo>
                  <a:pt x="4350" y="221470"/>
                </a:lnTo>
                <a:lnTo>
                  <a:pt x="0" y="270001"/>
                </a:lnTo>
                <a:lnTo>
                  <a:pt x="4350" y="318536"/>
                </a:lnTo>
                <a:lnTo>
                  <a:pt x="16894" y="364216"/>
                </a:lnTo>
                <a:lnTo>
                  <a:pt x="36867" y="406279"/>
                </a:lnTo>
                <a:lnTo>
                  <a:pt x="63507" y="443963"/>
                </a:lnTo>
                <a:lnTo>
                  <a:pt x="96051" y="476504"/>
                </a:lnTo>
                <a:lnTo>
                  <a:pt x="133735" y="503142"/>
                </a:lnTo>
                <a:lnTo>
                  <a:pt x="175797" y="523112"/>
                </a:lnTo>
                <a:lnTo>
                  <a:pt x="221474" y="535654"/>
                </a:lnTo>
                <a:lnTo>
                  <a:pt x="270001" y="540003"/>
                </a:lnTo>
                <a:lnTo>
                  <a:pt x="318529" y="535654"/>
                </a:lnTo>
                <a:lnTo>
                  <a:pt x="364206" y="523112"/>
                </a:lnTo>
                <a:lnTo>
                  <a:pt x="406268" y="503142"/>
                </a:lnTo>
                <a:lnTo>
                  <a:pt x="443952" y="476504"/>
                </a:lnTo>
                <a:lnTo>
                  <a:pt x="476496" y="443963"/>
                </a:lnTo>
                <a:lnTo>
                  <a:pt x="503136" y="406279"/>
                </a:lnTo>
                <a:lnTo>
                  <a:pt x="523109" y="364216"/>
                </a:lnTo>
                <a:lnTo>
                  <a:pt x="535653" y="318536"/>
                </a:lnTo>
                <a:lnTo>
                  <a:pt x="540003" y="270001"/>
                </a:lnTo>
                <a:lnTo>
                  <a:pt x="535653" y="221470"/>
                </a:lnTo>
                <a:lnTo>
                  <a:pt x="523109" y="175792"/>
                </a:lnTo>
                <a:lnTo>
                  <a:pt x="503136" y="133730"/>
                </a:lnTo>
                <a:lnTo>
                  <a:pt x="476496" y="96046"/>
                </a:lnTo>
                <a:lnTo>
                  <a:pt x="443952" y="63503"/>
                </a:lnTo>
                <a:lnTo>
                  <a:pt x="406268" y="36864"/>
                </a:lnTo>
                <a:lnTo>
                  <a:pt x="364206" y="16892"/>
                </a:lnTo>
                <a:lnTo>
                  <a:pt x="318529" y="4350"/>
                </a:lnTo>
                <a:lnTo>
                  <a:pt x="270001" y="0"/>
                </a:lnTo>
                <a:close/>
              </a:path>
            </a:pathLst>
          </a:custGeom>
          <a:solidFill>
            <a:srgbClr val="FFD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28"/>
          <p:cNvSpPr txBox="1"/>
          <p:nvPr/>
        </p:nvSpPr>
        <p:spPr>
          <a:xfrm>
            <a:off x="5986017" y="5742127"/>
            <a:ext cx="199390" cy="474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dirty="0">
                <a:latin typeface="Arial Narrow"/>
                <a:cs typeface="Arial Narrow"/>
              </a:rPr>
              <a:t>5</a:t>
            </a:r>
            <a:endParaRPr sz="3000">
              <a:latin typeface="Arial Narrow"/>
              <a:cs typeface="Arial Narrow"/>
            </a:endParaRPr>
          </a:p>
        </p:txBody>
      </p:sp>
      <p:sp>
        <p:nvSpPr>
          <p:cNvPr id="43" name="object 29"/>
          <p:cNvSpPr txBox="1"/>
          <p:nvPr/>
        </p:nvSpPr>
        <p:spPr>
          <a:xfrm>
            <a:off x="6485890" y="5658408"/>
            <a:ext cx="2044064" cy="351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b="1" spc="-5" dirty="0">
                <a:latin typeface="Century Gothic" panose="020B0502020202020204" pitchFamily="34" charset="0"/>
                <a:cs typeface="Arial"/>
              </a:rPr>
              <a:t>Stay in</a:t>
            </a:r>
            <a:r>
              <a:rPr sz="2200" b="1" spc="-35" dirty="0">
                <a:latin typeface="Century Gothic" panose="020B0502020202020204" pitchFamily="34" charset="0"/>
                <a:cs typeface="Arial"/>
              </a:rPr>
              <a:t> </a:t>
            </a:r>
            <a:r>
              <a:rPr sz="2200" b="1" spc="-5" dirty="0">
                <a:latin typeface="Century Gothic" panose="020B0502020202020204" pitchFamily="34" charset="0"/>
                <a:cs typeface="Arial"/>
              </a:rPr>
              <a:t>control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44" name="object 30"/>
          <p:cNvSpPr/>
          <p:nvPr/>
        </p:nvSpPr>
        <p:spPr>
          <a:xfrm>
            <a:off x="228600" y="2108454"/>
            <a:ext cx="4139946" cy="41399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715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  <p:bldP spid="27" grpId="0"/>
      <p:bldP spid="28" grpId="0" animBg="1"/>
      <p:bldP spid="29" grpId="0" animBg="1"/>
      <p:bldP spid="30" grpId="0"/>
      <p:bldP spid="31" grpId="0"/>
      <p:bldP spid="32" grpId="0" animBg="1"/>
      <p:bldP spid="33" grpId="0" animBg="1"/>
      <p:bldP spid="34" grpId="0"/>
      <p:bldP spid="35" grpId="0"/>
      <p:bldP spid="36" grpId="0" animBg="1"/>
      <p:bldP spid="37" grpId="0" animBg="1"/>
      <p:bldP spid="38" grpId="0"/>
      <p:bldP spid="39" grpId="0"/>
      <p:bldP spid="40" grpId="0" animBg="1"/>
      <p:bldP spid="41" grpId="0" animBg="1"/>
      <p:bldP spid="42" grpId="0"/>
      <p:bldP spid="43" grpId="0"/>
      <p:bldP spid="4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5369189"/>
              </p:ext>
            </p:extLst>
          </p:nvPr>
        </p:nvGraphicFramePr>
        <p:xfrm>
          <a:off x="340056" y="1752600"/>
          <a:ext cx="8499144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867399"/>
            <a:ext cx="1575279" cy="75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W:\Scams Team\Scams Team Documents\Logo\NST logo 1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804848"/>
            <a:ext cx="1260144" cy="84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13647" cy="1143000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Top Tips - what more can you do?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82482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B78FFF3-B4D9-4919-BA85-66F43BB0F0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BEB2346-0461-401D-96DA-25169C4943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D5A2175-ACDD-4D07-81BE-BF8B9C3679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F76CC2F-654E-43A7-B8F2-39CCFFD828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37DF817-D094-47F5-B058-C24896A53F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F81B49B-ED1D-439C-B916-AD7CB7244E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2440EE2-F818-4ABA-8C14-3251B0F0B0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F013955-D816-477B-B656-B922DA1C53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26FA440-1385-41FB-B521-3923125B8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888" y="2133600"/>
            <a:ext cx="5159512" cy="304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Call blocking</a:t>
            </a:r>
          </a:p>
        </p:txBody>
      </p:sp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3221917"/>
              </p:ext>
            </p:extLst>
          </p:nvPr>
        </p:nvGraphicFramePr>
        <p:xfrm>
          <a:off x="304800" y="1752600"/>
          <a:ext cx="45720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3566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B78FFF3-B4D9-4919-BA85-66F43BB0F0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BEB2346-0461-401D-96DA-25169C4943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D5A2175-ACDD-4D07-81BE-BF8B9C3679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F76CC2F-654E-43A7-B8F2-39CCFFD828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37DF817-D094-47F5-B058-C24896A53F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F81B49B-ED1D-439C-B916-AD7CB7244E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2440EE2-F818-4ABA-8C14-3251B0F0B0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F013955-D816-477B-B656-B922DA1C53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26FA440-1385-41FB-B521-3923125B8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Scam Marshal</a:t>
            </a:r>
          </a:p>
        </p:txBody>
      </p:sp>
      <p:graphicFrame>
        <p:nvGraphicFramePr>
          <p:cNvPr id="6" name="Content Placeholder 4"/>
          <p:cNvGraphicFramePr>
            <a:graphicFrameLocks/>
          </p:cNvGraphicFramePr>
          <p:nvPr>
            <p:extLst/>
          </p:nvPr>
        </p:nvGraphicFramePr>
        <p:xfrm>
          <a:off x="304800" y="1752600"/>
          <a:ext cx="53340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057400"/>
            <a:ext cx="2585685" cy="328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45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B78FFF3-B4D9-4919-BA85-66F43BB0F0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BEB2346-0461-401D-96DA-25169C4943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D5A2175-ACDD-4D07-81BE-BF8B9C3679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F76CC2F-654E-43A7-B8F2-39CCFFD828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37DF817-D094-47F5-B058-C24896A53F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F81B49B-ED1D-439C-B916-AD7CB7244E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2440EE2-F818-4ABA-8C14-3251B0F0B0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F013955-D816-477B-B656-B922DA1C53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26FA440-1385-41FB-B521-3923125B8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867399"/>
            <a:ext cx="1575279" cy="75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W:\Scams Team\Scams Team Documents\Logo\NST logo 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804848"/>
            <a:ext cx="1260144" cy="84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RebekahSa\Desktop\FAS\Awareness session\FAS_Reporting and Advice_Telephone number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931" y="1107342"/>
            <a:ext cx="6972139" cy="464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955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0" y="3482975"/>
            <a:ext cx="9144000" cy="1470025"/>
          </a:xfrm>
        </p:spPr>
        <p:txBody>
          <a:bodyPr/>
          <a:lstStyle/>
          <a:p>
            <a:r>
              <a:rPr lang="en-GB" altLang="en-US" sz="20000" dirty="0">
                <a:solidFill>
                  <a:srgbClr val="FFFF00"/>
                </a:solidFill>
              </a:rPr>
              <a:t>Scams</a:t>
            </a:r>
            <a:br>
              <a:rPr lang="en-GB" altLang="en-US" sz="20000" dirty="0">
                <a:solidFill>
                  <a:srgbClr val="FFFF00"/>
                </a:solidFill>
              </a:rPr>
            </a:br>
            <a:r>
              <a:rPr lang="en-GB" altLang="en-US" dirty="0">
                <a:solidFill>
                  <a:srgbClr val="FFFF00"/>
                </a:solidFill>
              </a:rPr>
              <a:t>What's the problem?</a:t>
            </a:r>
            <a:br>
              <a:rPr lang="en-GB" altLang="en-US" dirty="0">
                <a:solidFill>
                  <a:srgbClr val="FFFF00"/>
                </a:solidFill>
              </a:rPr>
            </a:br>
            <a:r>
              <a:rPr lang="en-GB" altLang="en-US" sz="1600" dirty="0">
                <a:solidFill>
                  <a:srgbClr val="FFFF00"/>
                </a:solidFill>
              </a:rPr>
              <a:t> </a:t>
            </a:r>
            <a:r>
              <a:rPr lang="en-GB" altLang="en-US" sz="1600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                                                                                                                        </a:t>
            </a:r>
            <a:br>
              <a:rPr lang="en-GB" altLang="en-US" sz="1600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</a:br>
            <a:br>
              <a:rPr lang="en-GB" altLang="en-US" sz="1600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</a:br>
            <a:r>
              <a:rPr lang="en-GB" altLang="en-US" sz="1600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                       </a:t>
            </a:r>
            <a:br>
              <a:rPr lang="en-GB" altLang="en-US" sz="1600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</a:br>
            <a:br>
              <a:rPr lang="en-GB" altLang="en-US" sz="1600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</a:br>
            <a:br>
              <a:rPr lang="en-GB" altLang="en-US" sz="1600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</a:br>
            <a:endParaRPr lang="en-GB" altLang="en-US" sz="1600" dirty="0">
              <a:solidFill>
                <a:srgbClr val="FFFF00"/>
              </a:solidFill>
              <a:ea typeface="Calibri" pitchFamily="34" charset="0"/>
              <a:cs typeface="Calibri" pitchFamily="34" charset="0"/>
            </a:endParaRPr>
          </a:p>
        </p:txBody>
      </p:sp>
      <p:pic>
        <p:nvPicPr>
          <p:cNvPr id="3" name="ANW2505_04_Ascension-Adagio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14800" y="838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804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7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681547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86052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980728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en-GB" altLang="en-US" sz="9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Congratulations!</a:t>
            </a:r>
            <a:br>
              <a:rPr lang="en-GB" altLang="en-US" sz="9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now a          Friend Against Scams.</a:t>
            </a:r>
            <a:endParaRPr lang="en-GB" altLang="en-US" sz="6000" dirty="0">
              <a:solidFill>
                <a:schemeClr val="bg1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00192" y="6471187"/>
            <a:ext cx="2849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prstClr val="black"/>
                </a:solidFill>
                <a:hlinkClick r:id="rId4"/>
              </a:rPr>
              <a:t>Music: www.bensound.com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0" name="Plinky Plonk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71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7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980728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en-GB" altLang="en-US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next?</a:t>
            </a:r>
            <a:endParaRPr lang="en-GB" altLang="en-US" sz="4000" dirty="0">
              <a:solidFill>
                <a:schemeClr val="bg1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5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980728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en-GB" altLang="en-US" sz="6000" dirty="0">
                <a:solidFill>
                  <a:schemeClr val="bg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Make a pledge and turn your knowledge into action.</a:t>
            </a:r>
          </a:p>
        </p:txBody>
      </p:sp>
    </p:spTree>
    <p:extLst>
      <p:ext uri="{BB962C8B-B14F-4D97-AF65-F5344CB8AC3E}">
        <p14:creationId xmlns:p14="http://schemas.microsoft.com/office/powerpoint/2010/main" val="303342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6000">
        <p:cut/>
      </p:transition>
    </mc:Choice>
    <mc:Fallback xmlns="">
      <p:transition advClick="0" advTm="6000">
        <p:cut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980728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lvl="0"/>
            <a:r>
              <a:rPr lang="en-GB" altLang="en-US" sz="6000" dirty="0">
                <a:solidFill>
                  <a:schemeClr val="bg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Some example pledges  to get you thinking about what you can do:</a:t>
            </a:r>
          </a:p>
        </p:txBody>
      </p:sp>
    </p:spTree>
    <p:extLst>
      <p:ext uri="{BB962C8B-B14F-4D97-AF65-F5344CB8AC3E}">
        <p14:creationId xmlns:p14="http://schemas.microsoft.com/office/powerpoint/2010/main" val="121345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6000">
        <p:cut/>
      </p:transition>
    </mc:Choice>
    <mc:Fallback xmlns="">
      <p:transition advClick="0" advTm="6000">
        <p:cut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0579" y="2631043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57188" y="980729"/>
            <a:ext cx="8101012" cy="2019646"/>
          </a:xfrm>
        </p:spPr>
        <p:txBody>
          <a:bodyPr>
            <a:noAutofit/>
          </a:bodyPr>
          <a:lstStyle/>
          <a:p>
            <a:pPr lvl="0" algn="l"/>
            <a:r>
              <a:rPr lang="en-GB" alt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1. </a:t>
            </a:r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Tell five people about scams and the Friends Against Scams initiative.</a:t>
            </a:r>
            <a:endParaRPr lang="en-GB" altLang="en-US" sz="4000" dirty="0">
              <a:solidFill>
                <a:schemeClr val="bg1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7188" y="3371850"/>
            <a:ext cx="8101012" cy="2243138"/>
          </a:xfrm>
        </p:spPr>
        <p:txBody>
          <a:bodyPr>
            <a:normAutofit/>
          </a:bodyPr>
          <a:lstStyle/>
          <a:p>
            <a:pPr algn="l"/>
            <a:r>
              <a:rPr lang="en-GB" alt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2. </a:t>
            </a:r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Encourage someone you know to visit the Friends Against Scams website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168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8000">
        <p:cut/>
      </p:transition>
    </mc:Choice>
    <mc:Fallback xmlns="">
      <p:transition advClick="0" advTm="8000">
        <p:cut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980728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14325" y="771525"/>
            <a:ext cx="8329613" cy="1985963"/>
          </a:xfrm>
        </p:spPr>
        <p:txBody>
          <a:bodyPr>
            <a:normAutofit/>
          </a:bodyPr>
          <a:lstStyle/>
          <a:p>
            <a:pPr algn="l"/>
            <a:r>
              <a:rPr lang="en-GB" alt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3. </a:t>
            </a:r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your Friends Against Scams status on social media.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14325" y="2966691"/>
            <a:ext cx="8329613" cy="2333972"/>
          </a:xfrm>
        </p:spPr>
        <p:txBody>
          <a:bodyPr>
            <a:normAutofit/>
          </a:bodyPr>
          <a:lstStyle/>
          <a:p>
            <a:pPr algn="l"/>
            <a:r>
              <a:rPr lang="en-GB" alt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4. </a:t>
            </a:r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out for people in your community who are at risk of being a scam victim.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49586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7000">
        <p:cut/>
      </p:transition>
    </mc:Choice>
    <mc:Fallback xmlns="">
      <p:transition advClick="0" advTm="7000">
        <p:cut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980728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00050" y="757238"/>
            <a:ext cx="8129587" cy="2428875"/>
          </a:xfrm>
        </p:spPr>
        <p:txBody>
          <a:bodyPr>
            <a:noAutofit/>
          </a:bodyPr>
          <a:lstStyle/>
          <a:p>
            <a:pPr lvl="0" algn="l"/>
            <a:r>
              <a:rPr lang="en-GB" alt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5. </a:t>
            </a:r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Actively support your local fight against scams by setting up or taking part in a scam awareness activity or event in your local area.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0051" y="3557587"/>
            <a:ext cx="8058150" cy="2257425"/>
          </a:xfrm>
        </p:spPr>
        <p:txBody>
          <a:bodyPr>
            <a:noAutofit/>
          </a:bodyPr>
          <a:lstStyle/>
          <a:p>
            <a:pPr algn="l"/>
            <a:r>
              <a:rPr lang="en-GB" alt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6. </a:t>
            </a:r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Campaign for change by writing to your local MP asking them to promote scams awareness. 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14002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cut/>
      </p:transition>
    </mc:Choice>
    <mc:Fallback xmlns="">
      <p:transition advClick="0" advTm="10000">
        <p:cut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980728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07504" y="1"/>
            <a:ext cx="8928992" cy="6857999"/>
          </a:xfrm>
        </p:spPr>
        <p:txBody>
          <a:bodyPr>
            <a:normAutofit/>
          </a:bodyPr>
          <a:lstStyle/>
          <a:p>
            <a:r>
              <a:rPr lang="en-GB" altLang="en-US" sz="6000" dirty="0">
                <a:solidFill>
                  <a:schemeClr val="bg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So, what will be your pledge? </a:t>
            </a:r>
          </a:p>
        </p:txBody>
      </p:sp>
    </p:spTree>
    <p:extLst>
      <p:ext uri="{BB962C8B-B14F-4D97-AF65-F5344CB8AC3E}">
        <p14:creationId xmlns:p14="http://schemas.microsoft.com/office/powerpoint/2010/main" val="279657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6000">
        <p:cut/>
      </p:transition>
    </mc:Choice>
    <mc:Fallback xmlns="">
      <p:transition advClick="0" advTm="6000">
        <p:cut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13647" cy="1143000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Thank you for joining us today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28600" y="1828801"/>
            <a:ext cx="8458200" cy="4800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Visit us online for all the latest news and information about Friends Against Scams:</a:t>
            </a:r>
          </a:p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4000" u="sng">
                <a:solidFill>
                  <a:srgbClr val="0066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www.friendsagainstscams.org.uk</a:t>
            </a:r>
          </a:p>
          <a:p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936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>
          <a:xfrm>
            <a:off x="250825" y="2949575"/>
            <a:ext cx="8642350" cy="1470025"/>
          </a:xfrm>
        </p:spPr>
        <p:txBody>
          <a:bodyPr>
            <a:noAutofit/>
          </a:bodyPr>
          <a:lstStyle/>
          <a:p>
            <a:pPr eaLnBrk="1" hangingPunct="1"/>
            <a:r>
              <a:rPr lang="en-GB" altLang="en-US" sz="4500" u="sng" dirty="0">
                <a:solidFill>
                  <a:srgbClr val="FFFF00"/>
                </a:solidFill>
              </a:rPr>
              <a:t>Oxford Dictionary Definition</a:t>
            </a:r>
            <a:br>
              <a:rPr lang="en-GB" altLang="en-US" sz="4000" u="sng" dirty="0">
                <a:solidFill>
                  <a:srgbClr val="FFFF00"/>
                </a:solidFill>
              </a:rPr>
            </a:br>
            <a:br>
              <a:rPr lang="en-GB" altLang="en-US" sz="4000" u="sng" dirty="0">
                <a:solidFill>
                  <a:srgbClr val="FFFF00"/>
                </a:solidFill>
              </a:rPr>
            </a:br>
            <a:r>
              <a:rPr lang="en-GB" altLang="en-US" sz="4000" dirty="0">
                <a:solidFill>
                  <a:srgbClr val="FFFF00"/>
                </a:solidFill>
              </a:rPr>
              <a:t>A ‘Scam’ is a trick, a ruse,                                a swindle, a racket’ </a:t>
            </a:r>
            <a:br>
              <a:rPr lang="en-GB" altLang="en-US" sz="4000" dirty="0">
                <a:solidFill>
                  <a:srgbClr val="FFFF00"/>
                </a:solidFill>
              </a:rPr>
            </a:br>
            <a:r>
              <a:rPr lang="en-GB" altLang="en-US" sz="4000" dirty="0">
                <a:solidFill>
                  <a:srgbClr val="FFFF00"/>
                </a:solidFill>
              </a:rPr>
              <a:t>Its nearest synonym is</a:t>
            </a:r>
            <a:br>
              <a:rPr lang="en-GB" altLang="en-US" sz="4000" dirty="0">
                <a:solidFill>
                  <a:srgbClr val="FFFF00"/>
                </a:solidFill>
              </a:rPr>
            </a:br>
            <a:br>
              <a:rPr lang="en-GB" altLang="en-US" sz="5400" dirty="0">
                <a:solidFill>
                  <a:srgbClr val="FFFF00"/>
                </a:solidFill>
              </a:rPr>
            </a:br>
            <a:r>
              <a:rPr lang="en-GB" altLang="en-US" sz="9600" dirty="0">
                <a:solidFill>
                  <a:srgbClr val="FFFF00"/>
                </a:solidFill>
              </a:rPr>
              <a:t>‘</a:t>
            </a:r>
            <a:r>
              <a:rPr lang="en-GB" altLang="en-US" sz="9600" b="1" dirty="0">
                <a:solidFill>
                  <a:srgbClr val="FFFF00"/>
                </a:solidFill>
              </a:rPr>
              <a:t>FRAUD’.</a:t>
            </a:r>
            <a:br>
              <a:rPr lang="en-GB" altLang="en-US" sz="5400" b="1" dirty="0">
                <a:solidFill>
                  <a:srgbClr val="FFFF00"/>
                </a:solidFill>
              </a:rPr>
            </a:br>
            <a:endParaRPr lang="en-GB" altLang="en-US" sz="5400" b="1" u="sng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853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1000">
        <p:fade/>
      </p:transition>
    </mc:Choice>
    <mc:Fallback xmlns="">
      <p:transition spd="med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"/>
          <p:cNvSpPr>
            <a:spLocks noGrp="1" noChangeArrowheads="1"/>
          </p:cNvSpPr>
          <p:nvPr>
            <p:ph type="title"/>
          </p:nvPr>
        </p:nvSpPr>
        <p:spPr>
          <a:xfrm>
            <a:off x="228600" y="2362200"/>
            <a:ext cx="8686800" cy="2439988"/>
          </a:xfrm>
        </p:spPr>
        <p:txBody>
          <a:bodyPr/>
          <a:lstStyle/>
          <a:p>
            <a:pPr eaLnBrk="1" hangingPunct="1"/>
            <a:r>
              <a:rPr lang="en-GB" altLang="en-US" sz="4800" b="1" i="1" dirty="0">
                <a:solidFill>
                  <a:srgbClr val="FFFF00"/>
                </a:solidFill>
              </a:rPr>
              <a:t>“Scams make victims part with their money and personal details by intimidating them or promising cash, prizes, services and fictitious high returns on investment.” </a:t>
            </a:r>
            <a:br>
              <a:rPr lang="en-GB" altLang="en-US" sz="4800" b="1" i="1" dirty="0">
                <a:solidFill>
                  <a:srgbClr val="FFFF00"/>
                </a:solidFill>
              </a:rPr>
            </a:br>
            <a:br>
              <a:rPr lang="en-GB" altLang="en-US" sz="2400" b="1" i="1" dirty="0"/>
            </a:br>
            <a:r>
              <a:rPr lang="en-GB" altLang="en-US" sz="2400" b="1" i="1" dirty="0"/>
              <a:t>National Trading Standards Scams Team (2016)</a:t>
            </a:r>
            <a:br>
              <a:rPr lang="en-GB" altLang="en-US" sz="2400" b="1" i="1" dirty="0">
                <a:solidFill>
                  <a:schemeClr val="tx1"/>
                </a:solidFill>
              </a:rPr>
            </a:br>
            <a:endParaRPr lang="en-GB" altLang="en-US" sz="24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44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>
          <a:xfrm>
            <a:off x="250825" y="2819400"/>
            <a:ext cx="8642350" cy="1470025"/>
          </a:xfrm>
        </p:spPr>
        <p:txBody>
          <a:bodyPr/>
          <a:lstStyle/>
          <a:p>
            <a:r>
              <a:rPr lang="en-GB" altLang="en-US" sz="6000" b="1" dirty="0">
                <a:solidFill>
                  <a:srgbClr val="FFFF00"/>
                </a:solidFill>
              </a:rPr>
              <a:t>No matter what type of scam, it is important to remember that ALL scams are </a:t>
            </a:r>
            <a:br>
              <a:rPr lang="en-GB" altLang="en-US" sz="5000" b="1" dirty="0">
                <a:solidFill>
                  <a:srgbClr val="FFFF00"/>
                </a:solidFill>
              </a:rPr>
            </a:br>
            <a:r>
              <a:rPr lang="en-GB" altLang="en-US" sz="10000" b="1" u="sng" dirty="0">
                <a:solidFill>
                  <a:srgbClr val="FFFF00"/>
                </a:solidFill>
              </a:rPr>
              <a:t>CRIMES.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718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ubjectArea xmlns="d60175c0-53ee-4324-b6e5-de10e7b8f721">Friends Against Scams Standards Documents</SubjectArea>
    <DCMS_x0020_2019 xmlns="d60175c0-53ee-4324-b6e5-de10e7b8f72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FF520909460546BCEDB276EC10713A" ma:contentTypeVersion="15" ma:contentTypeDescription="Create a new document." ma:contentTypeScope="" ma:versionID="232769e13f7ced750408b63ccb21078f">
  <xsd:schema xmlns:xsd="http://www.w3.org/2001/XMLSchema" xmlns:xs="http://www.w3.org/2001/XMLSchema" xmlns:p="http://schemas.microsoft.com/office/2006/metadata/properties" xmlns:ns2="d60175c0-53ee-4324-b6e5-de10e7b8f721" xmlns:ns3="c442a625-5a73-44c6-8933-19cd7dcde328" targetNamespace="http://schemas.microsoft.com/office/2006/metadata/properties" ma:root="true" ma:fieldsID="938a7d91d0541557ec599b9ab7f7b1b6" ns2:_="" ns3:_="">
    <xsd:import namespace="d60175c0-53ee-4324-b6e5-de10e7b8f721"/>
    <xsd:import namespace="c442a625-5a73-44c6-8933-19cd7dcde328"/>
    <xsd:element name="properties">
      <xsd:complexType>
        <xsd:sequence>
          <xsd:element name="documentManagement">
            <xsd:complexType>
              <xsd:all>
                <xsd:element ref="ns2:SubjectArea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DCMS_x0020_2019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0175c0-53ee-4324-b6e5-de10e7b8f721" elementFormDefault="qualified">
    <xsd:import namespace="http://schemas.microsoft.com/office/2006/documentManagement/types"/>
    <xsd:import namespace="http://schemas.microsoft.com/office/infopath/2007/PartnerControls"/>
    <xsd:element name="SubjectArea" ma:index="8" ma:displayName="Subject Area" ma:format="Dropdown" ma:internalName="SubjectArea">
      <xsd:simpleType>
        <xsd:restriction base="dms:Choice">
          <xsd:enumeration value="Case Studies"/>
          <xsd:enumeration value="Compass"/>
          <xsd:enumeration value="Conferences"/>
          <xsd:enumeration value="Consumer Detriment Project"/>
          <xsd:enumeration value="Contact Lists"/>
          <xsd:enumeration value="DCMS"/>
          <xsd:enumeration value="DS Crime"/>
          <xsd:enumeration value="ESASP"/>
          <xsd:enumeration value="Flare"/>
          <xsd:enumeration value="Friends Against Scams"/>
          <xsd:enumeration value="Friends Against Scams Standards Documents"/>
          <xsd:enumeration value="Friends Against Scams Archived"/>
          <xsd:enumeration value="GDPR and Policies"/>
          <xsd:enumeration value="General"/>
          <xsd:enumeration value="JFT hub"/>
          <xsd:enumeration value="Scam Marshal"/>
          <xsd:enumeration value="Newsletters"/>
          <xsd:enumeration value="Partners"/>
          <xsd:enumeration value="Presentations"/>
          <xsd:enumeration value="RMWTLL"/>
          <xsd:enumeration value="Toolkit and Guidance"/>
          <xsd:enumeration value="Updated"/>
          <xsd:enumeration value="Wellbeing Project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DCMS_x0020_2019" ma:index="18" nillable="true" ma:displayName="DCMS 2019" ma:internalName="DCMS_x0020_2019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42a625-5a73-44c6-8933-19cd7dcde32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6126A08-0E2B-4121-A6AA-9F0DF3E39C11}">
  <ds:schemaRefs>
    <ds:schemaRef ds:uri="http://schemas.microsoft.com/office/2006/metadata/properties"/>
    <ds:schemaRef ds:uri="http://schemas.microsoft.com/office/infopath/2007/PartnerControls"/>
    <ds:schemaRef ds:uri="d60175c0-53ee-4324-b6e5-de10e7b8f721"/>
  </ds:schemaRefs>
</ds:datastoreItem>
</file>

<file path=customXml/itemProps2.xml><?xml version="1.0" encoding="utf-8"?>
<ds:datastoreItem xmlns:ds="http://schemas.openxmlformats.org/officeDocument/2006/customXml" ds:itemID="{C27C6CAF-F9C1-46B7-ADD5-6C9AE15B0C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0175c0-53ee-4324-b6e5-de10e7b8f721"/>
    <ds:schemaRef ds:uri="c442a625-5a73-44c6-8933-19cd7dcde3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9372980-541A-4649-A228-6A2D14B3CA8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18158</TotalTime>
  <Words>1329</Words>
  <Application>Microsoft Office PowerPoint</Application>
  <PresentationFormat>On-screen Show (4:3)</PresentationFormat>
  <Paragraphs>252</Paragraphs>
  <Slides>69</Slides>
  <Notes>41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69</vt:i4>
      </vt:variant>
    </vt:vector>
  </HeadingPairs>
  <TitlesOfParts>
    <vt:vector size="73" baseType="lpstr">
      <vt:lpstr>Office Theme</vt:lpstr>
      <vt:lpstr>Default Design</vt:lpstr>
      <vt:lpstr>1_Office Theme</vt:lpstr>
      <vt:lpstr>2_Office Theme</vt:lpstr>
      <vt:lpstr>PowerPoint Presentation</vt:lpstr>
      <vt:lpstr>About the National Trading Standards Scams Team </vt:lpstr>
      <vt:lpstr>About Friends Against Scams</vt:lpstr>
      <vt:lpstr>Who is who in Friends Against Scams?</vt:lpstr>
      <vt:lpstr>PowerPoint Presentation</vt:lpstr>
      <vt:lpstr>Scams What's the problem?                                                                                                                                                      </vt:lpstr>
      <vt:lpstr>Oxford Dictionary Definition  A ‘Scam’ is a trick, a ruse,                                a swindle, a racket’  Its nearest synonym is  ‘FRAUD’. </vt:lpstr>
      <vt:lpstr>“Scams make victims part with their money and personal details by intimidating them or promising cash, prizes, services and fictitious high returns on investment.”   National Trading Standards Scams Team (2016) </vt:lpstr>
      <vt:lpstr>No matter what type of scam, it is important to remember that ALL scams are  CRIMES.</vt:lpstr>
      <vt:lpstr>To get victims hooked and responding to scams, criminals rely on…</vt:lpstr>
      <vt:lpstr>Loneliness</vt:lpstr>
      <vt:lpstr>Vulnerability</vt:lpstr>
      <vt:lpstr>Social  isolation</vt:lpstr>
      <vt:lpstr> </vt:lpstr>
      <vt:lpstr>The fact that people don’t REPORT that they have been scammed.  ONLY 5% of these CRIMES are reported.  </vt:lpstr>
      <vt:lpstr>Being conned by investment fraudsters, intimidated by doorstep criminals, ‘clairvoyants’ and misled by fictitious lotteries and prize draws.</vt:lpstr>
      <vt:lpstr>The average age of a scam victim is 75, showing that criminals tend to prey on older and often more vulnerable members of society.  </vt:lpstr>
      <vt:lpstr>People defrauded in their own homes are 2.5 times more likely to either die or go into residential care within a year. </vt:lpstr>
      <vt:lpstr>This problem is growing. 53% of people aged 65 plus have been targeted by criminals.  And it’s only going to get worse.   </vt:lpstr>
      <vt:lpstr>Once a victim has responded to a scam…</vt:lpstr>
      <vt:lpstr>…their personal details are perpetually shared and sold on to other criminals…</vt:lpstr>
      <vt:lpstr>…and criminals will use this information to…</vt:lpstr>
      <vt:lpstr>…relentlessly target the victim with either scam mail, multiple phone calls, or repeat home visits…</vt:lpstr>
      <vt:lpstr>…in order to con, mislead, intimidate and bully the victim into parting with their life savings.</vt:lpstr>
      <vt:lpstr>Scam victims                  SUFFER IN SILENCE.</vt:lpstr>
      <vt:lpstr>Victims are often lonely and the criminal is the only ‘friend’ they have.</vt:lpstr>
      <vt:lpstr>Leading to situations like these…</vt:lpstr>
      <vt:lpstr>PowerPoint Presentation</vt:lpstr>
      <vt:lpstr>PowerPoint Presentation</vt:lpstr>
      <vt:lpstr>PowerPoint Presentation</vt:lpstr>
      <vt:lpstr>Leaving the victims to  feel like this….</vt:lpstr>
      <vt:lpstr>PowerPoint Presentation</vt:lpstr>
      <vt:lpstr> One victim was found to have been receiving 30 pieces of mail and 10 phone calls per day.   </vt:lpstr>
      <vt:lpstr> Another victim agreed to work on her driveway, which resulted in repeat visits over two years; each time she was persuaded to part with more money.     </vt:lpstr>
      <vt:lpstr>PowerPoint Presentation</vt:lpstr>
      <vt:lpstr>The stress and pain of victimisation often results in depression, withdrawal and isolation from family and friends and the deterioration of physical and mental health.</vt:lpstr>
      <vt:lpstr>In some cases victims have considered, attempted or committed suicide.</vt:lpstr>
      <vt:lpstr>These victims are not going to win the Australian lottery or receive the millions of pounds that are ‘waiting’ for them…</vt:lpstr>
      <vt:lpstr>PowerPoint Presentation</vt:lpstr>
      <vt:lpstr>Scams cost the UK economy between £5-10 Billion a year. </vt:lpstr>
      <vt:lpstr>So, what can be done to help give a voice to these victims?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Five key points about scams</vt:lpstr>
      <vt:lpstr>Types of scams</vt:lpstr>
      <vt:lpstr>Would you respond?</vt:lpstr>
      <vt:lpstr>Would you respond?</vt:lpstr>
      <vt:lpstr>PowerPoint Presentation</vt:lpstr>
      <vt:lpstr>Anyone can be a scam victim. </vt:lpstr>
      <vt:lpstr>Consequences of falling for scams… </vt:lpstr>
      <vt:lpstr>Scams are the product of organised, predatory criminals…</vt:lpstr>
      <vt:lpstr>Top tips – what can you do to protect yourself  and/or others?</vt:lpstr>
      <vt:lpstr>Top Tips - what more can you do?</vt:lpstr>
      <vt:lpstr>Call blocking</vt:lpstr>
      <vt:lpstr>Scam Marshal</vt:lpstr>
      <vt:lpstr>PowerPoint Presentation</vt:lpstr>
      <vt:lpstr>PowerPoint Presentation</vt:lpstr>
      <vt:lpstr>Congratulations! You are now a          Friend Against Scams.</vt:lpstr>
      <vt:lpstr>What’s next?</vt:lpstr>
      <vt:lpstr>Make a pledge and turn your knowledge into action.</vt:lpstr>
      <vt:lpstr>Some example pledges  to get you thinking about what you can do:</vt:lpstr>
      <vt:lpstr>1. Tell five people about scams and the Friends Against Scams initiative.</vt:lpstr>
      <vt:lpstr>3. Share your Friends Against Scams status on social media.</vt:lpstr>
      <vt:lpstr>5. Actively support your local fight against scams by setting up or taking part in a scam awareness activity or event in your local area.</vt:lpstr>
      <vt:lpstr>So, what will be your pledge? </vt:lpstr>
      <vt:lpstr>Thank you for joining us today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FAS_Express awareness session (with video)</dc:title>
  <dc:creator>Rebekah.Salmon@eastsussex.gov.uk</dc:creator>
  <cp:lastModifiedBy>Sara Hope</cp:lastModifiedBy>
  <cp:revision>393</cp:revision>
  <cp:lastPrinted>2016-08-17T16:33:17Z</cp:lastPrinted>
  <dcterms:created xsi:type="dcterms:W3CDTF">2016-05-12T12:33:04Z</dcterms:created>
  <dcterms:modified xsi:type="dcterms:W3CDTF">2019-04-04T11:11:13Z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0x01010082FF520909460546BCEDB276EC10713A</vt:lpwstr>
  </property>
  <property fmtid="{D5CDD505-2E9C-101B-9397-08002B2CF9AE}" pid="3" name="_dlc_policyId">
    <vt:lpwstr/>
  </property>
  <property fmtid="{D5CDD505-2E9C-101B-9397-08002B2CF9AE}" pid="4" name="ItemRetentionFormula">
    <vt:lpwstr/>
  </property>
  <property fmtid="{D5CDD505-2E9C-101B-9397-08002B2CF9AE}" pid="5" name="_dlc_DocIdItemGuid">
    <vt:lpwstr>db66aeee-7c98-4f10-b002-3d4a0a0ca723</vt:lpwstr>
  </property>
  <property fmtid="{D5CDD505-2E9C-101B-9397-08002B2CF9AE}" pid="6" name="Case_x0020_Management_x0020_Document_x0020_Type">
    <vt:lpwstr/>
  </property>
  <property fmtid="{D5CDD505-2E9C-101B-9397-08002B2CF9AE}" pid="7" name="p23cfbf5ca724db9bbf8f89111f5d616">
    <vt:lpwstr/>
  </property>
  <property fmtid="{D5CDD505-2E9C-101B-9397-08002B2CF9AE}" pid="8" name="Planning_x0020_Document_x0020_Type">
    <vt:lpwstr/>
  </property>
  <property fmtid="{D5CDD505-2E9C-101B-9397-08002B2CF9AE}" pid="9" name="Business_x0020_Performance_x0020_Document_x0020_Type">
    <vt:lpwstr/>
  </property>
  <property fmtid="{D5CDD505-2E9C-101B-9397-08002B2CF9AE}" pid="10" name="l2a2c13191bf4335b2c36228ef62c53e">
    <vt:lpwstr/>
  </property>
  <property fmtid="{D5CDD505-2E9C-101B-9397-08002B2CF9AE}" pid="11" name="Contract_x0020_and_x0020_Tender_x0020_Document_x0020_Type">
    <vt:lpwstr/>
  </property>
  <property fmtid="{D5CDD505-2E9C-101B-9397-08002B2CF9AE}" pid="12" name="Legal_x0020_Document_x0020_Type">
    <vt:lpwstr/>
  </property>
  <property fmtid="{D5CDD505-2E9C-101B-9397-08002B2CF9AE}" pid="13" name="Provider_x0020_and_x0020_Supplier_x0020_Document_x0020_Type">
    <vt:lpwstr/>
  </property>
  <property fmtid="{D5CDD505-2E9C-101B-9397-08002B2CF9AE}" pid="14" name="Technical_x0020_Document_x0020_Type">
    <vt:lpwstr/>
  </property>
  <property fmtid="{D5CDD505-2E9C-101B-9397-08002B2CF9AE}" pid="15" name="nc701821e2ae4ca7b090c56a0d021958">
    <vt:lpwstr/>
  </property>
  <property fmtid="{D5CDD505-2E9C-101B-9397-08002B2CF9AE}" pid="16" name="o00f61d71070476098c4709b5aeb3bd2">
    <vt:lpwstr/>
  </property>
  <property fmtid="{D5CDD505-2E9C-101B-9397-08002B2CF9AE}" pid="17" name="i441fec8d7de48e784c5a446ba9d3b0e">
    <vt:lpwstr/>
  </property>
  <property fmtid="{D5CDD505-2E9C-101B-9397-08002B2CF9AE}" pid="18" name="Staff_x0020_Document_x0020_Type">
    <vt:lpwstr/>
  </property>
  <property fmtid="{D5CDD505-2E9C-101B-9397-08002B2CF9AE}" pid="19" name="Administration_x0020_Document_x0020_Type">
    <vt:lpwstr/>
  </property>
  <property fmtid="{D5CDD505-2E9C-101B-9397-08002B2CF9AE}" pid="20" name="Financial_x0020_Document_x0020_Type">
    <vt:lpwstr/>
  </property>
  <property fmtid="{D5CDD505-2E9C-101B-9397-08002B2CF9AE}" pid="21" name="ia40b914e86141268670d7c54bc5df15">
    <vt:lpwstr/>
  </property>
  <property fmtid="{D5CDD505-2E9C-101B-9397-08002B2CF9AE}" pid="22" name="o911df34fb6e415aad03745923c490cb">
    <vt:lpwstr/>
  </property>
  <property fmtid="{D5CDD505-2E9C-101B-9397-08002B2CF9AE}" pid="23" name="i1c0bb1d0bf247fbad3ccce67a2b1a3c">
    <vt:lpwstr/>
  </property>
  <property fmtid="{D5CDD505-2E9C-101B-9397-08002B2CF9AE}" pid="24" name="nc39939b412e4b258e3d91afae22f476">
    <vt:lpwstr/>
  </property>
  <property fmtid="{D5CDD505-2E9C-101B-9397-08002B2CF9AE}" pid="25" name="Insurance_x0020_Document_x0020_Type">
    <vt:lpwstr/>
  </property>
  <property fmtid="{D5CDD505-2E9C-101B-9397-08002B2CF9AE}" pid="26" name="bb6bdcaf81dc494fac08f49b5d971cbc">
    <vt:lpwstr/>
  </property>
  <property fmtid="{D5CDD505-2E9C-101B-9397-08002B2CF9AE}" pid="27" name="nc0f1aa2c1d9443a8a05db9738a0b1b3">
    <vt:lpwstr/>
  </property>
  <property fmtid="{D5CDD505-2E9C-101B-9397-08002B2CF9AE}" pid="28" name="Asset_x0020_Document_x0020_Type">
    <vt:lpwstr/>
  </property>
  <property fmtid="{D5CDD505-2E9C-101B-9397-08002B2CF9AE}" pid="29" name="Coroner_x0020_Document_x0020_Type">
    <vt:lpwstr/>
  </property>
  <property fmtid="{D5CDD505-2E9C-101B-9397-08002B2CF9AE}" pid="30" name="Record_x0020_Management_x0020_Document_x0020_Type">
    <vt:lpwstr/>
  </property>
  <property fmtid="{D5CDD505-2E9C-101B-9397-08002B2CF9AE}" pid="31" name="Service_x0020_Management_x0020_Document_x0020_Type">
    <vt:lpwstr/>
  </property>
  <property fmtid="{D5CDD505-2E9C-101B-9397-08002B2CF9AE}" pid="32" name="bc09e3fac64b486c98a7da5b7bede6b9">
    <vt:lpwstr/>
  </property>
  <property fmtid="{D5CDD505-2E9C-101B-9397-08002B2CF9AE}" pid="33" name="d6542f9ca59a4e279c2d7a44dcfcd44a">
    <vt:lpwstr/>
  </property>
  <property fmtid="{D5CDD505-2E9C-101B-9397-08002B2CF9AE}" pid="34" name="External_x0020_Information_x0020_Document_x0020_Type">
    <vt:lpwstr/>
  </property>
  <property fmtid="{D5CDD505-2E9C-101B-9397-08002B2CF9AE}" pid="35" name="fe7a9f2e7ebb4b8a90f92e89b33d88fe">
    <vt:lpwstr/>
  </property>
  <property fmtid="{D5CDD505-2E9C-101B-9397-08002B2CF9AE}" pid="36" name="jfe86b159c6947ce9e6ff1f84d3f3bd0">
    <vt:lpwstr/>
  </property>
  <property fmtid="{D5CDD505-2E9C-101B-9397-08002B2CF9AE}" pid="37" name="f47e7ecff5cf4fec9804331cf9cc7d2d">
    <vt:lpwstr/>
  </property>
  <property fmtid="{D5CDD505-2E9C-101B-9397-08002B2CF9AE}" pid="38" name="Project_x0020_Management_x0020_Document_x0020_Type">
    <vt:lpwstr/>
  </property>
  <property fmtid="{D5CDD505-2E9C-101B-9397-08002B2CF9AE}" pid="39" name="j5b1618db7f54834b043ba6986764825">
    <vt:lpwstr/>
  </property>
  <property fmtid="{D5CDD505-2E9C-101B-9397-08002B2CF9AE}" pid="40" name="Management_x0020_Document_x0020_Type">
    <vt:lpwstr/>
  </property>
  <property fmtid="{D5CDD505-2E9C-101B-9397-08002B2CF9AE}" pid="41" name="c7341cb175b64701a2f371516e3c5ffa">
    <vt:lpwstr/>
  </property>
  <property fmtid="{D5CDD505-2E9C-101B-9397-08002B2CF9AE}" pid="42" name="Training">
    <vt:lpwstr>28;#Course|4fe375d7-739a-4fcb-bf42-67ca591cad1a</vt:lpwstr>
  </property>
  <property fmtid="{D5CDD505-2E9C-101B-9397-08002B2CF9AE}" pid="43" name="Management Document Type">
    <vt:lpwstr/>
  </property>
  <property fmtid="{D5CDD505-2E9C-101B-9397-08002B2CF9AE}" pid="44" name="Provider and Supplier Document Type">
    <vt:lpwstr/>
  </property>
  <property fmtid="{D5CDD505-2E9C-101B-9397-08002B2CF9AE}" pid="45" name="Staff Document Type">
    <vt:lpwstr/>
  </property>
  <property fmtid="{D5CDD505-2E9C-101B-9397-08002B2CF9AE}" pid="46" name="Coroner Document Type">
    <vt:lpwstr/>
  </property>
  <property fmtid="{D5CDD505-2E9C-101B-9397-08002B2CF9AE}" pid="47" name="Financial Document Type">
    <vt:lpwstr/>
  </property>
  <property fmtid="{D5CDD505-2E9C-101B-9397-08002B2CF9AE}" pid="48" name="Insurance Document Type">
    <vt:lpwstr/>
  </property>
  <property fmtid="{D5CDD505-2E9C-101B-9397-08002B2CF9AE}" pid="49" name="Contract and Tender Document Type">
    <vt:lpwstr/>
  </property>
  <property fmtid="{D5CDD505-2E9C-101B-9397-08002B2CF9AE}" pid="50" name="Case Management Document Type">
    <vt:lpwstr/>
  </property>
  <property fmtid="{D5CDD505-2E9C-101B-9397-08002B2CF9AE}" pid="51" name="Asset Document Type">
    <vt:lpwstr/>
  </property>
  <property fmtid="{D5CDD505-2E9C-101B-9397-08002B2CF9AE}" pid="52" name="Administration Document Type">
    <vt:lpwstr/>
  </property>
  <property fmtid="{D5CDD505-2E9C-101B-9397-08002B2CF9AE}" pid="53" name="External Information Document Type">
    <vt:lpwstr/>
  </property>
  <property fmtid="{D5CDD505-2E9C-101B-9397-08002B2CF9AE}" pid="54" name="Technical Document Type">
    <vt:lpwstr/>
  </property>
  <property fmtid="{D5CDD505-2E9C-101B-9397-08002B2CF9AE}" pid="55" name="Business Performance Document Type">
    <vt:lpwstr/>
  </property>
  <property fmtid="{D5CDD505-2E9C-101B-9397-08002B2CF9AE}" pid="56" name="Legal Document Type">
    <vt:lpwstr/>
  </property>
  <property fmtid="{D5CDD505-2E9C-101B-9397-08002B2CF9AE}" pid="57" name="Project Management Document Type">
    <vt:lpwstr/>
  </property>
  <property fmtid="{D5CDD505-2E9C-101B-9397-08002B2CF9AE}" pid="58" name="Planning Document Type">
    <vt:lpwstr/>
  </property>
  <property fmtid="{D5CDD505-2E9C-101B-9397-08002B2CF9AE}" pid="59" name="Service Management Document Type">
    <vt:lpwstr/>
  </property>
  <property fmtid="{D5CDD505-2E9C-101B-9397-08002B2CF9AE}" pid="60" name="Record Management Document Type">
    <vt:lpwstr/>
  </property>
  <property fmtid="{D5CDD505-2E9C-101B-9397-08002B2CF9AE}" pid="61" name="AuthorIds_UIVersion_521">
    <vt:lpwstr>32</vt:lpwstr>
  </property>
</Properties>
</file>